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"/>
  </p:notesMasterIdLst>
  <p:sldIdLst>
    <p:sldId id="256" r:id="rId2"/>
  </p:sldIdLst>
  <p:sldSz cx="35280600" cy="17279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3" userDrawn="1">
          <p15:clr>
            <a:srgbClr val="A4A3A4"/>
          </p15:clr>
        </p15:guide>
        <p15:guide id="2" pos="11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4699"/>
  </p:normalViewPr>
  <p:slideViewPr>
    <p:cSldViewPr snapToGrid="0" snapToObjects="1">
      <p:cViewPr>
        <p:scale>
          <a:sx n="55" d="100"/>
          <a:sy n="55" d="100"/>
        </p:scale>
        <p:origin x="984" y="696"/>
      </p:cViewPr>
      <p:guideLst>
        <p:guide orient="horz" pos="5443"/>
        <p:guide pos="11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75A8-0360-495E-A230-45402E776272}" type="datetimeFigureOut">
              <a:rPr lang="ko-KR" altLang="en-US" smtClean="0"/>
              <a:t>2023. 7. 7.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1143000"/>
            <a:ext cx="6299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B04DB-5053-459C-9369-26AA6C70E4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3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1pPr>
    <a:lvl2pPr marL="486412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2pPr>
    <a:lvl3pPr marL="972824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3pPr>
    <a:lvl4pPr marL="1459236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4pPr>
    <a:lvl5pPr marL="1945647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5pPr>
    <a:lvl6pPr marL="2432059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6pPr>
    <a:lvl7pPr marL="2918472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7pPr>
    <a:lvl8pPr marL="3404883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8pPr>
    <a:lvl9pPr marL="3891295" algn="l" defTabSz="972824" rtl="0" eaLnBrk="1" latinLnBrk="1" hangingPunct="1">
      <a:defRPr sz="12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79400" y="1143000"/>
            <a:ext cx="62992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B04DB-5053-459C-9369-26AA6C70E41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4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0075" y="2827991"/>
            <a:ext cx="26460450" cy="6015978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0075" y="9075969"/>
            <a:ext cx="26460450" cy="4171984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2007" indent="0" algn="ctr">
              <a:buNone/>
              <a:defRPr sz="5039"/>
            </a:lvl2pPr>
            <a:lvl3pPr marL="2304014" indent="0" algn="ctr">
              <a:buNone/>
              <a:defRPr sz="4535"/>
            </a:lvl3pPr>
            <a:lvl4pPr marL="3456021" indent="0" algn="ctr">
              <a:buNone/>
              <a:defRPr sz="4032"/>
            </a:lvl4pPr>
            <a:lvl5pPr marL="4608027" indent="0" algn="ctr">
              <a:buNone/>
              <a:defRPr sz="4032"/>
            </a:lvl5pPr>
            <a:lvl6pPr marL="5760034" indent="0" algn="ctr">
              <a:buNone/>
              <a:defRPr sz="4032"/>
            </a:lvl6pPr>
            <a:lvl7pPr marL="6912041" indent="0" algn="ctr">
              <a:buNone/>
              <a:defRPr sz="4032"/>
            </a:lvl7pPr>
            <a:lvl8pPr marL="8064048" indent="0" algn="ctr">
              <a:buNone/>
              <a:defRPr sz="4032"/>
            </a:lvl8pPr>
            <a:lvl9pPr marL="9216055" indent="0" algn="ctr">
              <a:buNone/>
              <a:defRPr sz="403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8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247680" y="919997"/>
            <a:ext cx="7607379" cy="146439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5541" y="919997"/>
            <a:ext cx="22381131" cy="146439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5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83389-D330-9F48-8079-8C7E1BDB46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273" y="497776"/>
            <a:ext cx="27065776" cy="3484432"/>
          </a:xfrm>
          <a:prstGeom prst="rect">
            <a:avLst/>
          </a:prstGeom>
        </p:spPr>
        <p:txBody>
          <a:bodyPr anchor="ctr"/>
          <a:lstStyle>
            <a:lvl1pPr marL="0" marR="0" indent="0" algn="l" defTabSz="2304011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49" b="1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Poster Title Here Insert Poster Title Here Insert Poster Title Here Insert Poster Title Here Insert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42D780-CB3D-1443-BBF2-70E0F3E1F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273" y="3982210"/>
            <a:ext cx="33863338" cy="1674915"/>
          </a:xfrm>
          <a:prstGeom prst="rect">
            <a:avLst/>
          </a:prstGeom>
        </p:spPr>
        <p:txBody>
          <a:bodyPr anchor="ctr"/>
          <a:lstStyle>
            <a:lvl1pPr marL="0" marR="0" indent="0" algn="l" defTabSz="2304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4" b="0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Presenters Name BOLD, Insert Author Names, Insert Author Names, Insert Author Names, Insert Author Names, </a:t>
            </a:r>
            <a:br>
              <a:rPr lang="en-US" dirty="0"/>
            </a:br>
            <a:r>
              <a:rPr lang="en-US" dirty="0"/>
              <a:t>Insert Author Names, Insert Author Names, Insert Author Names, Insert Author Names, Insert Author Names, Insert Author Names,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F1377C-36FB-BE4F-AE8B-F33655FF8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20049" y="609866"/>
            <a:ext cx="6797562" cy="9394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14" b="1" spc="525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P1-001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FE2A658-371D-5A4E-9023-3AD003585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273" y="5757765"/>
            <a:ext cx="33863336" cy="1513699"/>
          </a:xfrm>
          <a:prstGeom prst="rect">
            <a:avLst/>
          </a:prstGeom>
        </p:spPr>
        <p:txBody>
          <a:bodyPr anchor="ctr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4" b="0" spc="210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KEY TAKEAWAY Here Insert KEY TAKEAWAY Here Insert KEY TAKEAWAY Here Insert KEY TAKEAWAY Here Insert KEY TAKEAWAY Here Insert KEY TAKEAWAY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637A13-FE4C-BA46-97FC-DE2B8A694CBA}"/>
              </a:ext>
            </a:extLst>
          </p:cNvPr>
          <p:cNvSpPr/>
          <p:nvPr userDrawn="1"/>
        </p:nvSpPr>
        <p:spPr>
          <a:xfrm>
            <a:off x="528100" y="7346064"/>
            <a:ext cx="6841072" cy="9404899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F37EACE-1592-214F-9194-D7CBC77FD0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260485" y="12708205"/>
            <a:ext cx="2260036" cy="221386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E06EAC3-4245-4E45-8B0D-BC8CA64E3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73" y="8639970"/>
            <a:ext cx="6151802" cy="7817115"/>
          </a:xfrm>
          <a:prstGeom prst="rect">
            <a:avLst/>
          </a:prstGeom>
        </p:spPr>
        <p:txBody>
          <a:bodyPr anchor="t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spc="21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 Introduction Introduction Introduction Introduction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</a:t>
            </a:r>
            <a:r>
              <a:rPr lang="en-US" dirty="0" err="1"/>
              <a:t>IntroductionIntroduction</a:t>
            </a:r>
            <a:r>
              <a:rPr lang="en-US" dirty="0"/>
              <a:t> Introduction Introduction Introduction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Introduction Introduction Introduction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05A9F6E-137A-714B-853A-2A2210A152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4866" y="8639970"/>
            <a:ext cx="6151802" cy="7817115"/>
          </a:xfrm>
          <a:prstGeom prst="rect">
            <a:avLst/>
          </a:prstGeom>
        </p:spPr>
        <p:txBody>
          <a:bodyPr anchor="t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spc="21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 Method Text Method Text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 Method Text Method Text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 Method Text Method Text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 Text Method Text</a:t>
            </a:r>
            <a:br>
              <a:rPr lang="en-US" dirty="0"/>
            </a:br>
            <a:r>
              <a:rPr lang="en-US" dirty="0"/>
              <a:t>Method Text Method Text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36E59F5-C7E6-4F47-9DF1-DE819D4F3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80992" y="8639970"/>
            <a:ext cx="6312131" cy="7817115"/>
          </a:xfrm>
          <a:prstGeom prst="rect">
            <a:avLst/>
          </a:prstGeom>
        </p:spPr>
        <p:txBody>
          <a:bodyPr anchor="t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spc="21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Results Results Results Results Results Results Results Results Results Results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A54CAE1-7293-484D-ACEE-EC87834898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51853" y="8639970"/>
            <a:ext cx="6032871" cy="4068235"/>
          </a:xfrm>
          <a:prstGeom prst="rect">
            <a:avLst/>
          </a:prstGeom>
        </p:spPr>
        <p:txBody>
          <a:bodyPr anchor="t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spc="21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Conclusions Conclusions Conclusions Conclusions Conclusions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Conclusions Conclusions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Conclusions Conclusions Conclusions Conclusions Conclusions Conclusions Conclusions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9276518-4A34-D94A-A26C-A269543F5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39633" y="8639970"/>
            <a:ext cx="6477976" cy="2708562"/>
          </a:xfrm>
          <a:prstGeom prst="rect">
            <a:avLst/>
          </a:prstGeom>
        </p:spPr>
        <p:txBody>
          <a:bodyPr anchor="t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spc="21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References References References References References References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References References References References References References References References References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36A1174-7E8A-AB4C-A028-458A836437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102" y="7346063"/>
            <a:ext cx="6843329" cy="877727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377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4" b="0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CEA16A4-B132-134C-B73D-4272F66DBD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9173" y="7346063"/>
            <a:ext cx="6843329" cy="877727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377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4" b="0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F24754F-99C9-BE42-8335-424F163426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10244" y="7346063"/>
            <a:ext cx="6843329" cy="877727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377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4" b="0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01514C1-D5F9-CB43-91D4-1761091C62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051315" y="7346063"/>
            <a:ext cx="6843329" cy="877727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377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4" b="0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2EA418C-00A4-B24C-9142-A42DBE1FD7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92388" y="7346063"/>
            <a:ext cx="6843329" cy="877727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3779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4" b="0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A3CE52-304B-9747-9FF1-C371484AFA17}"/>
              </a:ext>
            </a:extLst>
          </p:cNvPr>
          <p:cNvSpPr/>
          <p:nvPr userDrawn="1"/>
        </p:nvSpPr>
        <p:spPr>
          <a:xfrm>
            <a:off x="7373216" y="7346064"/>
            <a:ext cx="6841072" cy="9404899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A0647-619E-604D-B0EE-F4B5FF59E63F}"/>
              </a:ext>
            </a:extLst>
          </p:cNvPr>
          <p:cNvSpPr/>
          <p:nvPr userDrawn="1"/>
        </p:nvSpPr>
        <p:spPr>
          <a:xfrm>
            <a:off x="14218332" y="7346064"/>
            <a:ext cx="6841072" cy="9404899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816E4F-9BE1-4541-99DA-8AA99608F628}"/>
              </a:ext>
            </a:extLst>
          </p:cNvPr>
          <p:cNvSpPr/>
          <p:nvPr userDrawn="1"/>
        </p:nvSpPr>
        <p:spPr>
          <a:xfrm>
            <a:off x="21063448" y="7346064"/>
            <a:ext cx="6841072" cy="9404899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8D593-70F0-324B-8F2B-C0FAB1880F98}"/>
              </a:ext>
            </a:extLst>
          </p:cNvPr>
          <p:cNvSpPr/>
          <p:nvPr userDrawn="1"/>
        </p:nvSpPr>
        <p:spPr>
          <a:xfrm>
            <a:off x="27908565" y="7346064"/>
            <a:ext cx="6841072" cy="9404899"/>
          </a:xfrm>
          <a:prstGeom prst="rect">
            <a:avLst/>
          </a:prstGeom>
          <a:noFill/>
          <a:ln w="6350">
            <a:solidFill>
              <a:srgbClr val="FBA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3F3931A-3C70-2D43-9055-0AEF17B97A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92388" y="11783614"/>
            <a:ext cx="6843329" cy="705311"/>
          </a:xfrm>
          <a:prstGeom prst="rect">
            <a:avLst/>
          </a:prstGeom>
          <a:solidFill>
            <a:srgbClr val="FBA31B"/>
          </a:solidFill>
        </p:spPr>
        <p:txBody>
          <a:bodyPr lIns="274320" anchor="ctr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377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spc="2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52E7CDA6-1026-5743-BAAF-55DE875A79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39675" y="12695467"/>
            <a:ext cx="4009962" cy="2226606"/>
          </a:xfrm>
          <a:prstGeom prst="rect">
            <a:avLst/>
          </a:prstGeom>
        </p:spPr>
        <p:txBody>
          <a:bodyPr anchor="t"/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spc="21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2005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04011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56016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08022" indent="0">
              <a:buFontTx/>
              <a:buNone/>
              <a:defRPr sz="5774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 Contact</a:t>
            </a:r>
            <a:br>
              <a:rPr lang="en-US" dirty="0"/>
            </a:br>
            <a:r>
              <a:rPr lang="en-US" dirty="0"/>
              <a:t>Contact Contact</a:t>
            </a:r>
          </a:p>
          <a:p>
            <a:pPr marL="0" marR="0" lvl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 Contact</a:t>
            </a:r>
            <a:br>
              <a:rPr lang="en-US" dirty="0"/>
            </a:br>
            <a:r>
              <a:rPr lang="en-US" dirty="0"/>
              <a:t>Contact Contact</a:t>
            </a:r>
          </a:p>
        </p:txBody>
      </p:sp>
    </p:spTree>
    <p:extLst>
      <p:ext uri="{BB962C8B-B14F-4D97-AF65-F5344CB8AC3E}">
        <p14:creationId xmlns:p14="http://schemas.microsoft.com/office/powerpoint/2010/main" val="313818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443">
          <p15:clr>
            <a:srgbClr val="FBAE40"/>
          </p15:clr>
        </p15:guide>
        <p15:guide id="2" pos="111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2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166" y="4307987"/>
            <a:ext cx="30429518" cy="7187973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7166" y="11563961"/>
            <a:ext cx="30429518" cy="3779985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>
                    <a:tint val="75000"/>
                  </a:schemeClr>
                </a:solidFill>
              </a:defRPr>
            </a:lvl1pPr>
            <a:lvl2pPr marL="115200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4014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6021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4pPr>
            <a:lvl5pPr marL="4608027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5pPr>
            <a:lvl6pPr marL="5760034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6pPr>
            <a:lvl7pPr marL="6912041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7pPr>
            <a:lvl8pPr marL="8064048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8pPr>
            <a:lvl9pPr marL="9216055" indent="0">
              <a:buNone/>
              <a:defRPr sz="40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6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5541" y="4599983"/>
            <a:ext cx="14994255" cy="109639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60804" y="4599983"/>
            <a:ext cx="14994255" cy="109639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8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36" y="919998"/>
            <a:ext cx="30429518" cy="33399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0138" y="4235986"/>
            <a:ext cx="14925346" cy="2075991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2007" indent="0">
              <a:buNone/>
              <a:defRPr sz="5039" b="1"/>
            </a:lvl2pPr>
            <a:lvl3pPr marL="2304014" indent="0">
              <a:buNone/>
              <a:defRPr sz="4535" b="1"/>
            </a:lvl3pPr>
            <a:lvl4pPr marL="3456021" indent="0">
              <a:buNone/>
              <a:defRPr sz="4032" b="1"/>
            </a:lvl4pPr>
            <a:lvl5pPr marL="4608027" indent="0">
              <a:buNone/>
              <a:defRPr sz="4032" b="1"/>
            </a:lvl5pPr>
            <a:lvl6pPr marL="5760034" indent="0">
              <a:buNone/>
              <a:defRPr sz="4032" b="1"/>
            </a:lvl6pPr>
            <a:lvl7pPr marL="6912041" indent="0">
              <a:buNone/>
              <a:defRPr sz="4032" b="1"/>
            </a:lvl7pPr>
            <a:lvl8pPr marL="8064048" indent="0">
              <a:buNone/>
              <a:defRPr sz="4032" b="1"/>
            </a:lvl8pPr>
            <a:lvl9pPr marL="9216055" indent="0">
              <a:buNone/>
              <a:defRPr sz="403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0138" y="6311977"/>
            <a:ext cx="14925346" cy="928396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860804" y="4235986"/>
            <a:ext cx="14998850" cy="2075991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2007" indent="0">
              <a:buNone/>
              <a:defRPr sz="5039" b="1"/>
            </a:lvl2pPr>
            <a:lvl3pPr marL="2304014" indent="0">
              <a:buNone/>
              <a:defRPr sz="4535" b="1"/>
            </a:lvl3pPr>
            <a:lvl4pPr marL="3456021" indent="0">
              <a:buNone/>
              <a:defRPr sz="4032" b="1"/>
            </a:lvl4pPr>
            <a:lvl5pPr marL="4608027" indent="0">
              <a:buNone/>
              <a:defRPr sz="4032" b="1"/>
            </a:lvl5pPr>
            <a:lvl6pPr marL="5760034" indent="0">
              <a:buNone/>
              <a:defRPr sz="4032" b="1"/>
            </a:lvl6pPr>
            <a:lvl7pPr marL="6912041" indent="0">
              <a:buNone/>
              <a:defRPr sz="4032" b="1"/>
            </a:lvl7pPr>
            <a:lvl8pPr marL="8064048" indent="0">
              <a:buNone/>
              <a:defRPr sz="4032" b="1"/>
            </a:lvl8pPr>
            <a:lvl9pPr marL="9216055" indent="0">
              <a:buNone/>
              <a:defRPr sz="403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860804" y="6311977"/>
            <a:ext cx="14998850" cy="928396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0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38" y="1151996"/>
            <a:ext cx="11378911" cy="4031986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8850" y="2487992"/>
            <a:ext cx="17860804" cy="12279956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138" y="5183981"/>
            <a:ext cx="11378911" cy="9603967"/>
          </a:xfrm>
        </p:spPr>
        <p:txBody>
          <a:bodyPr/>
          <a:lstStyle>
            <a:lvl1pPr marL="0" indent="0">
              <a:buNone/>
              <a:defRPr sz="4032"/>
            </a:lvl1pPr>
            <a:lvl2pPr marL="1152007" indent="0">
              <a:buNone/>
              <a:defRPr sz="3528"/>
            </a:lvl2pPr>
            <a:lvl3pPr marL="2304014" indent="0">
              <a:buNone/>
              <a:defRPr sz="3024"/>
            </a:lvl3pPr>
            <a:lvl4pPr marL="3456021" indent="0">
              <a:buNone/>
              <a:defRPr sz="2520"/>
            </a:lvl4pPr>
            <a:lvl5pPr marL="4608027" indent="0">
              <a:buNone/>
              <a:defRPr sz="2520"/>
            </a:lvl5pPr>
            <a:lvl6pPr marL="5760034" indent="0">
              <a:buNone/>
              <a:defRPr sz="2520"/>
            </a:lvl6pPr>
            <a:lvl7pPr marL="6912041" indent="0">
              <a:buNone/>
              <a:defRPr sz="2520"/>
            </a:lvl7pPr>
            <a:lvl8pPr marL="8064048" indent="0">
              <a:buNone/>
              <a:defRPr sz="2520"/>
            </a:lvl8pPr>
            <a:lvl9pPr marL="9216055" indent="0">
              <a:buNone/>
              <a:defRPr sz="252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38" y="1151996"/>
            <a:ext cx="11378911" cy="4031986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998850" y="2487992"/>
            <a:ext cx="17860804" cy="12279956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2007" indent="0">
              <a:buNone/>
              <a:defRPr sz="7055"/>
            </a:lvl2pPr>
            <a:lvl3pPr marL="2304014" indent="0">
              <a:buNone/>
              <a:defRPr sz="6047"/>
            </a:lvl3pPr>
            <a:lvl4pPr marL="3456021" indent="0">
              <a:buNone/>
              <a:defRPr sz="5039"/>
            </a:lvl4pPr>
            <a:lvl5pPr marL="4608027" indent="0">
              <a:buNone/>
              <a:defRPr sz="5039"/>
            </a:lvl5pPr>
            <a:lvl6pPr marL="5760034" indent="0">
              <a:buNone/>
              <a:defRPr sz="5039"/>
            </a:lvl6pPr>
            <a:lvl7pPr marL="6912041" indent="0">
              <a:buNone/>
              <a:defRPr sz="5039"/>
            </a:lvl7pPr>
            <a:lvl8pPr marL="8064048" indent="0">
              <a:buNone/>
              <a:defRPr sz="5039"/>
            </a:lvl8pPr>
            <a:lvl9pPr marL="9216055" indent="0">
              <a:buNone/>
              <a:defRPr sz="50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138" y="5183981"/>
            <a:ext cx="11378911" cy="9603967"/>
          </a:xfrm>
        </p:spPr>
        <p:txBody>
          <a:bodyPr/>
          <a:lstStyle>
            <a:lvl1pPr marL="0" indent="0">
              <a:buNone/>
              <a:defRPr sz="4032"/>
            </a:lvl1pPr>
            <a:lvl2pPr marL="1152007" indent="0">
              <a:buNone/>
              <a:defRPr sz="3528"/>
            </a:lvl2pPr>
            <a:lvl3pPr marL="2304014" indent="0">
              <a:buNone/>
              <a:defRPr sz="3024"/>
            </a:lvl3pPr>
            <a:lvl4pPr marL="3456021" indent="0">
              <a:buNone/>
              <a:defRPr sz="2520"/>
            </a:lvl4pPr>
            <a:lvl5pPr marL="4608027" indent="0">
              <a:buNone/>
              <a:defRPr sz="2520"/>
            </a:lvl5pPr>
            <a:lvl6pPr marL="5760034" indent="0">
              <a:buNone/>
              <a:defRPr sz="2520"/>
            </a:lvl6pPr>
            <a:lvl7pPr marL="6912041" indent="0">
              <a:buNone/>
              <a:defRPr sz="2520"/>
            </a:lvl7pPr>
            <a:lvl8pPr marL="8064048" indent="0">
              <a:buNone/>
              <a:defRPr sz="2520"/>
            </a:lvl8pPr>
            <a:lvl9pPr marL="9216055" indent="0">
              <a:buNone/>
              <a:defRPr sz="252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4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5541" y="919998"/>
            <a:ext cx="30429518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5541" y="4599983"/>
            <a:ext cx="30429518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25541" y="16015944"/>
            <a:ext cx="7938135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86699" y="16015944"/>
            <a:ext cx="11907203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916924" y="16015944"/>
            <a:ext cx="7938135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C8345A8-B51C-99FF-3C4A-E0D991752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57958"/>
          <a:stretch/>
        </p:blipFill>
        <p:spPr>
          <a:xfrm>
            <a:off x="510298" y="489651"/>
            <a:ext cx="34260007" cy="685302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7904631-7AC5-D352-7FF0-BC337237187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28363671" y="15076180"/>
            <a:ext cx="6043436" cy="1473327"/>
          </a:xfrm>
          <a:prstGeom prst="rect">
            <a:avLst/>
          </a:prstGeom>
        </p:spPr>
      </p:pic>
      <p:pic>
        <p:nvPicPr>
          <p:cNvPr id="9" name="Picture 2" descr="AAIC LOGO">
            <a:extLst>
              <a:ext uri="{FF2B5EF4-FFF2-40B4-BE49-F238E27FC236}">
                <a16:creationId xmlns:a16="http://schemas.microsoft.com/office/drawing/2014/main" id="{62923197-023A-8E7A-7364-C8AA2750B2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537" y="14950000"/>
            <a:ext cx="3435295" cy="16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8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2304014" rtl="0" eaLnBrk="1" latinLnBrk="1" hangingPunct="1">
        <a:lnSpc>
          <a:spcPct val="90000"/>
        </a:lnSpc>
        <a:spcBef>
          <a:spcPct val="0"/>
        </a:spcBef>
        <a:buNone/>
        <a:defRPr sz="110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003" indent="-576003" algn="l" defTabSz="2304014" rtl="0" eaLnBrk="1" latinLnBrk="1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8010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80017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2024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4031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6038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8044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40051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2058" indent="-576003" algn="l" defTabSz="2304014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7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4014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6021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8027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60034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2041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4048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6055" algn="l" defTabSz="2304014" rtl="0" eaLnBrk="1" latinLnBrk="1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43" userDrawn="1">
          <p15:clr>
            <a:srgbClr val="F26B43"/>
          </p15:clr>
        </p15:guide>
        <p15:guide id="2" pos="111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11.bin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3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2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oleObject" Target="../embeddings/oleObject6.bin"/><Relationship Id="rId32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12.png"/><Relationship Id="rId19" Type="http://schemas.openxmlformats.org/officeDocument/2006/relationships/image" Target="../media/image18.wmf"/><Relationship Id="rId31" Type="http://schemas.openxmlformats.org/officeDocument/2006/relationships/image" Target="../media/image24.w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9.bin"/><Relationship Id="rId35" Type="http://schemas.openxmlformats.org/officeDocument/2006/relationships/image" Target="../media/image26.wmf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C41E9A-CEC8-C44E-893E-3A5929390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184" y="497777"/>
            <a:ext cx="33032208" cy="3484432"/>
          </a:xfrm>
        </p:spPr>
        <p:txBody>
          <a:bodyPr>
            <a:normAutofit/>
          </a:bodyPr>
          <a:lstStyle/>
          <a:p>
            <a:r>
              <a:rPr lang="en-US" sz="6479" dirty="0"/>
              <a:t>Investigation of tau post-translational modification </a:t>
            </a:r>
          </a:p>
          <a:p>
            <a:r>
              <a:rPr lang="en-US" sz="6479" dirty="0"/>
              <a:t>based on T217 and T231 in human plasma as new biomarkers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5C41B2-A1E3-EB4D-9CA9-8651C4FE1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40" dirty="0" err="1"/>
              <a:t>Hyosang</a:t>
            </a:r>
            <a:r>
              <a:rPr lang="en-US" sz="3240" dirty="0"/>
              <a:t> Yoon</a:t>
            </a:r>
            <a:r>
              <a:rPr lang="en-US" altLang="ko-KR" sz="3240" baseline="30000" dirty="0"/>
              <a:t>1</a:t>
            </a:r>
            <a:r>
              <a:rPr lang="en-US" altLang="ko-KR" sz="3240" dirty="0"/>
              <a:t>, </a:t>
            </a:r>
            <a:r>
              <a:rPr lang="en-US" sz="3240" dirty="0" err="1"/>
              <a:t>SunSang</a:t>
            </a:r>
            <a:r>
              <a:rPr lang="en-US" sz="3240" dirty="0"/>
              <a:t> Kwon</a:t>
            </a:r>
            <a:r>
              <a:rPr lang="en-US" sz="3240" baseline="30000" dirty="0"/>
              <a:t>1</a:t>
            </a:r>
            <a:r>
              <a:rPr lang="en-US" sz="3240" dirty="0"/>
              <a:t>, </a:t>
            </a:r>
            <a:r>
              <a:rPr lang="en-US" sz="3240" dirty="0" err="1"/>
              <a:t>Seongeun</a:t>
            </a:r>
            <a:r>
              <a:rPr lang="en-US" sz="3240" dirty="0"/>
              <a:t> Jeong</a:t>
            </a:r>
            <a:r>
              <a:rPr lang="en-US" altLang="ko-KR" sz="3240" baseline="30000" dirty="0"/>
              <a:t>1</a:t>
            </a:r>
            <a:r>
              <a:rPr lang="en-US" altLang="ko-KR" sz="3240" dirty="0"/>
              <a:t>, </a:t>
            </a:r>
            <a:r>
              <a:rPr lang="en-US" sz="3240" dirty="0"/>
              <a:t>Han-</a:t>
            </a:r>
            <a:r>
              <a:rPr lang="en-US" sz="3240" dirty="0" err="1"/>
              <a:t>Kyeol</a:t>
            </a:r>
            <a:r>
              <a:rPr lang="en-US" sz="3240" dirty="0"/>
              <a:t> Kim</a:t>
            </a:r>
            <a:r>
              <a:rPr lang="en-US" sz="3240" baseline="30000" dirty="0"/>
              <a:t>2</a:t>
            </a:r>
            <a:r>
              <a:rPr lang="en-US" sz="3240" dirty="0"/>
              <a:t>, Hanna Cho</a:t>
            </a:r>
            <a:r>
              <a:rPr lang="en-US" altLang="ko-KR" sz="3240" baseline="30000" dirty="0"/>
              <a:t>2</a:t>
            </a:r>
            <a:r>
              <a:rPr lang="en-US" altLang="ko-KR" sz="3240" dirty="0"/>
              <a:t>, </a:t>
            </a:r>
            <a:r>
              <a:rPr lang="en-US" sz="3240" dirty="0"/>
              <a:t>and </a:t>
            </a:r>
            <a:r>
              <a:rPr lang="en-US" altLang="ko-KR" sz="3240" b="1" dirty="0"/>
              <a:t>Soo Hyun Lee</a:t>
            </a:r>
            <a:r>
              <a:rPr lang="en-US" altLang="ko-KR" sz="3240" baseline="30000" dirty="0"/>
              <a:t>1,*</a:t>
            </a:r>
            <a:endParaRPr lang="en-US" sz="3240" dirty="0"/>
          </a:p>
          <a:p>
            <a:r>
              <a:rPr lang="en-US" sz="2700" baseline="30000" dirty="0"/>
              <a:t>1</a:t>
            </a:r>
            <a:r>
              <a:rPr lang="en-US" sz="2700" dirty="0"/>
              <a:t> Korea Institute of Science and Technology, Seoul, Korea, Republic of (South)</a:t>
            </a:r>
          </a:p>
          <a:p>
            <a:r>
              <a:rPr lang="en-US" sz="2700" baseline="30000" dirty="0"/>
              <a:t>2</a:t>
            </a:r>
            <a:r>
              <a:rPr lang="en-US" sz="2700" dirty="0"/>
              <a:t> Gangnam Severance Hospital, Yonsei University College of Medicine, Seoul, Korea, Republic of (South)</a:t>
            </a:r>
            <a:endParaRPr lang="en-US" sz="2700" b="1" baseline="300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F8CF15-39CD-3B44-9BD3-2CED5D7857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P2-06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dirty="0"/>
              <a:t>P2-234)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9326A4-DD7C-F949-88D2-C6F665C9A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40" dirty="0"/>
              <a:t>The </a:t>
            </a:r>
            <a:r>
              <a:rPr lang="en-US" sz="3240" b="1" dirty="0">
                <a:solidFill>
                  <a:srgbClr val="FFFF00"/>
                </a:solidFill>
              </a:rPr>
              <a:t>correlation</a:t>
            </a:r>
            <a:r>
              <a:rPr lang="en-US" sz="3240" dirty="0"/>
              <a:t> between </a:t>
            </a:r>
            <a:r>
              <a:rPr lang="en-US" sz="3240" b="1" dirty="0" err="1">
                <a:solidFill>
                  <a:srgbClr val="FFFF00"/>
                </a:solidFill>
              </a:rPr>
              <a:t>Taumeters</a:t>
            </a:r>
            <a:r>
              <a:rPr lang="en-US" sz="3240" dirty="0"/>
              <a:t> for </a:t>
            </a:r>
            <a:r>
              <a:rPr lang="en-US" sz="3240" b="1" dirty="0">
                <a:solidFill>
                  <a:srgbClr val="FFFF00"/>
                </a:solidFill>
              </a:rPr>
              <a:t>T217</a:t>
            </a:r>
            <a:r>
              <a:rPr lang="en-US" sz="3240" dirty="0"/>
              <a:t> and </a:t>
            </a:r>
            <a:r>
              <a:rPr lang="en-US" sz="3240" b="1" dirty="0">
                <a:solidFill>
                  <a:srgbClr val="FFFF00"/>
                </a:solidFill>
              </a:rPr>
              <a:t>T231</a:t>
            </a:r>
            <a:r>
              <a:rPr lang="en-US" sz="3240" dirty="0"/>
              <a:t>, </a:t>
            </a:r>
            <a:r>
              <a:rPr lang="en-US" sz="3240" b="1" dirty="0"/>
              <a:t>amyloid-PET </a:t>
            </a:r>
            <a:r>
              <a:rPr lang="en-US" sz="3240" b="1" dirty="0">
                <a:solidFill>
                  <a:srgbClr val="FFFF00"/>
                </a:solidFill>
              </a:rPr>
              <a:t>SUVR</a:t>
            </a:r>
            <a:r>
              <a:rPr lang="en-US" sz="3240" dirty="0"/>
              <a:t>, </a:t>
            </a:r>
            <a:r>
              <a:rPr lang="en-US" sz="3240" b="1" dirty="0">
                <a:solidFill>
                  <a:srgbClr val="FFFF00"/>
                </a:solidFill>
              </a:rPr>
              <a:t>MMSE</a:t>
            </a:r>
            <a:r>
              <a:rPr lang="en-US" sz="3240" dirty="0"/>
              <a:t> score, and </a:t>
            </a:r>
            <a:r>
              <a:rPr lang="en-US" sz="3240" b="1" dirty="0">
                <a:solidFill>
                  <a:srgbClr val="FFFF00"/>
                </a:solidFill>
              </a:rPr>
              <a:t>CDR-SB</a:t>
            </a:r>
            <a:r>
              <a:rPr lang="en-US" sz="3240" dirty="0"/>
              <a:t> score was investigated. A </a:t>
            </a:r>
            <a:r>
              <a:rPr lang="en-US" sz="3240" b="1" dirty="0">
                <a:solidFill>
                  <a:srgbClr val="FFFF00"/>
                </a:solidFill>
              </a:rPr>
              <a:t>total 43 participants</a:t>
            </a:r>
            <a:r>
              <a:rPr lang="en-US" sz="3240" dirty="0"/>
              <a:t> (normal control (n=15), mild cognitive impairment (n=14), and Alzheimer’s disease (n=14)) were investigated. As a result. </a:t>
            </a:r>
            <a:r>
              <a:rPr lang="en-US" sz="3240" b="1" dirty="0" err="1">
                <a:solidFill>
                  <a:srgbClr val="FFFF00"/>
                </a:solidFill>
              </a:rPr>
              <a:t>Taumeter</a:t>
            </a:r>
            <a:r>
              <a:rPr lang="en-US" sz="3240" b="1" dirty="0">
                <a:solidFill>
                  <a:srgbClr val="FFFF00"/>
                </a:solidFill>
              </a:rPr>
              <a:t> for T217</a:t>
            </a:r>
            <a:r>
              <a:rPr lang="en-US" sz="3240" dirty="0"/>
              <a:t> indicates </a:t>
            </a:r>
            <a:r>
              <a:rPr lang="en-US" sz="3240" b="1" dirty="0">
                <a:solidFill>
                  <a:srgbClr val="FFFF00"/>
                </a:solidFill>
              </a:rPr>
              <a:t>more strong correlation</a:t>
            </a:r>
            <a:r>
              <a:rPr lang="en-US" sz="3240" dirty="0"/>
              <a:t> with analytical results of </a:t>
            </a:r>
            <a:r>
              <a:rPr lang="en-US" sz="3240" b="1" dirty="0"/>
              <a:t>amyloid-PET </a:t>
            </a:r>
            <a:r>
              <a:rPr lang="en-US" sz="3240" b="1" dirty="0">
                <a:solidFill>
                  <a:srgbClr val="FFFF00"/>
                </a:solidFill>
              </a:rPr>
              <a:t>SUVR</a:t>
            </a:r>
            <a:r>
              <a:rPr lang="en-US" sz="3240" dirty="0"/>
              <a:t>, </a:t>
            </a:r>
            <a:r>
              <a:rPr lang="en-US" sz="3240" b="1" dirty="0">
                <a:solidFill>
                  <a:srgbClr val="FFFF00"/>
                </a:solidFill>
              </a:rPr>
              <a:t>MMSE</a:t>
            </a:r>
            <a:r>
              <a:rPr lang="en-US" sz="3240" dirty="0"/>
              <a:t> score, and </a:t>
            </a:r>
            <a:r>
              <a:rPr lang="en-US" sz="3240" b="1" dirty="0">
                <a:solidFill>
                  <a:srgbClr val="FFFF00"/>
                </a:solidFill>
              </a:rPr>
              <a:t>CDR-SB</a:t>
            </a:r>
            <a:r>
              <a:rPr lang="en-US" sz="3240" dirty="0"/>
              <a:t> score than </a:t>
            </a:r>
            <a:r>
              <a:rPr lang="en-US" sz="3240" dirty="0" err="1"/>
              <a:t>Taumeter</a:t>
            </a:r>
            <a:r>
              <a:rPr lang="en-US" sz="3240" dirty="0"/>
              <a:t> for T231.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C475DE-F2A9-A644-867D-EF8D58707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652" y="8249303"/>
            <a:ext cx="6480000" cy="8024902"/>
          </a:xfrm>
        </p:spPr>
        <p:txBody>
          <a:bodyPr>
            <a:normAutofit/>
          </a:bodyPr>
          <a:lstStyle/>
          <a:p>
            <a:pPr algn="just"/>
            <a:r>
              <a:rPr lang="en-US" sz="2000" b="1" spc="0" dirty="0"/>
              <a:t>Post-translational modification</a:t>
            </a:r>
            <a:r>
              <a:rPr lang="en-US" sz="1890" spc="0" dirty="0"/>
              <a:t> (</a:t>
            </a:r>
            <a:r>
              <a:rPr lang="en-US" sz="2000" b="1" spc="0" dirty="0"/>
              <a:t>PTM</a:t>
            </a:r>
            <a:r>
              <a:rPr lang="en-US" sz="1890" spc="0" dirty="0"/>
              <a:t>) of human tau protein is of high importance as an indicator for predicting the progress of </a:t>
            </a:r>
            <a:r>
              <a:rPr lang="en-US" sz="2000" b="1" spc="0" dirty="0"/>
              <a:t>Alzheimer’s disease</a:t>
            </a:r>
            <a:r>
              <a:rPr lang="en-US" sz="1890" spc="0" dirty="0"/>
              <a:t> (</a:t>
            </a:r>
            <a:r>
              <a:rPr lang="en-US" sz="2000" b="1" spc="0" dirty="0"/>
              <a:t>AD</a:t>
            </a:r>
            <a:r>
              <a:rPr lang="en-US" sz="1890" spc="0" dirty="0"/>
              <a:t>).</a:t>
            </a:r>
          </a:p>
          <a:p>
            <a:pPr algn="just"/>
            <a:r>
              <a:rPr lang="en-US" sz="1890" spc="0" dirty="0"/>
              <a:t>Particularly, </a:t>
            </a:r>
            <a:r>
              <a:rPr lang="en-US" sz="2000" b="1" spc="0" dirty="0"/>
              <a:t>phosphorylation</a:t>
            </a:r>
            <a:r>
              <a:rPr lang="en-US" sz="1890" spc="0" dirty="0"/>
              <a:t> and </a:t>
            </a:r>
            <a:r>
              <a:rPr lang="en-US" sz="2000" b="1" spc="0" dirty="0"/>
              <a:t>O-glycosylation</a:t>
            </a:r>
            <a:r>
              <a:rPr lang="en-US" sz="1890" spc="0" dirty="0"/>
              <a:t> on tau have been observed at relatively high levels in Alzheimer’s disease (AD) patients and healthy controls, respectively.</a:t>
            </a:r>
          </a:p>
          <a:p>
            <a:pPr algn="just"/>
            <a:r>
              <a:rPr lang="en-US" sz="1890" spc="0" dirty="0"/>
              <a:t>Recently, a study reported that an increase in the level of phosphorylation at </a:t>
            </a:r>
            <a:r>
              <a:rPr lang="en-US" sz="2000" b="1" spc="0" dirty="0"/>
              <a:t>T217</a:t>
            </a:r>
            <a:r>
              <a:rPr lang="en-US" sz="1890" spc="0" dirty="0"/>
              <a:t> and </a:t>
            </a:r>
            <a:r>
              <a:rPr lang="en-US" sz="2000" b="1" spc="0" dirty="0"/>
              <a:t>T231</a:t>
            </a:r>
            <a:r>
              <a:rPr lang="en-US" sz="1890" spc="0" dirty="0"/>
              <a:t> was observed in the </a:t>
            </a:r>
            <a:r>
              <a:rPr lang="en-US" sz="2000" b="1" spc="0" dirty="0"/>
              <a:t>initial stages</a:t>
            </a:r>
            <a:r>
              <a:rPr lang="en-US" sz="1890" spc="0" dirty="0"/>
              <a:t> of the preclinical Alzheimer’s </a:t>
            </a:r>
            <a:r>
              <a:rPr lang="en-US" sz="1890" i="1" spc="0" dirty="0"/>
              <a:t>continuum</a:t>
            </a:r>
            <a:r>
              <a:rPr lang="en-US" sz="1890" spc="0" dirty="0"/>
              <a:t>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6058F3-FC5A-E846-86DF-535E8E8418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3190" y="8452499"/>
            <a:ext cx="6480000" cy="8024902"/>
          </a:xfrm>
        </p:spPr>
        <p:txBody>
          <a:bodyPr>
            <a:normAutofit/>
          </a:bodyPr>
          <a:lstStyle/>
          <a:p>
            <a:pPr algn="just"/>
            <a:r>
              <a:rPr lang="en-US" sz="2000" spc="0" dirty="0"/>
              <a:t>To investigate the PTM of tau protein </a:t>
            </a:r>
            <a:r>
              <a:rPr lang="en-US" sz="2000" b="1" spc="0" dirty="0"/>
              <a:t>in human blood plasma</a:t>
            </a:r>
            <a:r>
              <a:rPr lang="en-US" sz="2000" spc="0" dirty="0"/>
              <a:t>, an </a:t>
            </a:r>
            <a:r>
              <a:rPr lang="en-US" sz="2000" b="1" spc="0" dirty="0"/>
              <a:t>electrochemical sensor</a:t>
            </a:r>
            <a:r>
              <a:rPr lang="en-US" sz="2000" spc="0" dirty="0"/>
              <a:t> with </a:t>
            </a:r>
            <a:r>
              <a:rPr lang="en-US" sz="2000" b="1" spc="0" dirty="0"/>
              <a:t>1</a:t>
            </a:r>
            <a:r>
              <a:rPr lang="el-GR" sz="2000" b="1" spc="0" dirty="0"/>
              <a:t>μ</a:t>
            </a:r>
            <a:r>
              <a:rPr lang="en-US" sz="2000" b="1" spc="0" dirty="0"/>
              <a:t>m gap</a:t>
            </a:r>
            <a:r>
              <a:rPr lang="en-US" sz="2000" spc="0" dirty="0"/>
              <a:t> between working and counter electrodes was performed and obtained </a:t>
            </a:r>
            <a:r>
              <a:rPr lang="en-US" sz="2000" b="1" spc="0" dirty="0" err="1"/>
              <a:t>Taumeter</a:t>
            </a:r>
            <a:r>
              <a:rPr lang="en-US" sz="2000" spc="0" dirty="0"/>
              <a:t> indicating the </a:t>
            </a:r>
            <a:r>
              <a:rPr lang="en-US" sz="2000" b="1" spc="0" dirty="0"/>
              <a:t>ratio of phosphorylation and O-glycosylation</a:t>
            </a:r>
            <a:r>
              <a:rPr lang="en-US" sz="2000" spc="0" dirty="0"/>
              <a:t> on the surface of tau protein, where antibodies for phosphorylated </a:t>
            </a:r>
            <a:r>
              <a:rPr lang="en-US" sz="2000" b="1" spc="0" dirty="0"/>
              <a:t>T217</a:t>
            </a:r>
            <a:r>
              <a:rPr lang="en-US" sz="2000" spc="0" dirty="0"/>
              <a:t> and </a:t>
            </a:r>
            <a:r>
              <a:rPr lang="en-US" sz="2000" b="1" spc="0" dirty="0"/>
              <a:t>T231</a:t>
            </a:r>
            <a:r>
              <a:rPr lang="en-US" sz="2000" spc="0" dirty="0"/>
              <a:t> were used.</a:t>
            </a:r>
          </a:p>
          <a:p>
            <a:pPr algn="just"/>
            <a:r>
              <a:rPr lang="en-US" sz="2000" spc="0" dirty="0"/>
              <a:t>To explore the clinical association, </a:t>
            </a:r>
            <a:r>
              <a:rPr lang="en-US" sz="2000" b="1" spc="0" dirty="0"/>
              <a:t>standardized uptake value ratio</a:t>
            </a:r>
            <a:r>
              <a:rPr lang="en-US" sz="2000" spc="0" dirty="0"/>
              <a:t> (</a:t>
            </a:r>
            <a:r>
              <a:rPr lang="en-US" sz="2000" b="1" spc="0" dirty="0"/>
              <a:t>SUVR</a:t>
            </a:r>
            <a:r>
              <a:rPr lang="en-US" sz="2000" spc="0" dirty="0"/>
              <a:t>) of amyloid-positron emission tomography (PET), </a:t>
            </a:r>
            <a:r>
              <a:rPr lang="en-US" sz="2000" b="1" spc="0" dirty="0"/>
              <a:t>mini-mental state examination</a:t>
            </a:r>
            <a:r>
              <a:rPr lang="en-US" sz="2000" spc="0" dirty="0"/>
              <a:t> (</a:t>
            </a:r>
            <a:r>
              <a:rPr lang="en-US" sz="2000" b="1" spc="0" dirty="0"/>
              <a:t>MMSE</a:t>
            </a:r>
            <a:r>
              <a:rPr lang="en-US" sz="2000" spc="0" dirty="0"/>
              <a:t>), and </a:t>
            </a:r>
            <a:r>
              <a:rPr lang="en-US" sz="2000" b="1" spc="0" dirty="0"/>
              <a:t>clinical dementia rating scale sum of boxes</a:t>
            </a:r>
            <a:r>
              <a:rPr lang="en-US" sz="2000" spc="0" dirty="0"/>
              <a:t> (</a:t>
            </a:r>
            <a:r>
              <a:rPr lang="en-US" sz="2000" b="1" spc="0" dirty="0"/>
              <a:t>CDR-SB</a:t>
            </a:r>
            <a:r>
              <a:rPr lang="en-US" sz="2000" spc="0" dirty="0"/>
              <a:t>) were also investigated and compared to </a:t>
            </a:r>
            <a:r>
              <a:rPr lang="en-US" sz="2000" spc="0" dirty="0" err="1"/>
              <a:t>Taumeters</a:t>
            </a:r>
            <a:r>
              <a:rPr lang="en-US" sz="2000" spc="0" dirty="0"/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2E742D-D599-B14F-AF5F-B2F6C10C12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94208" y="8452499"/>
            <a:ext cx="6480000" cy="8024902"/>
          </a:xfrm>
        </p:spPr>
        <p:txBody>
          <a:bodyPr>
            <a:normAutofit/>
          </a:bodyPr>
          <a:lstStyle/>
          <a:p>
            <a:pPr algn="just"/>
            <a:r>
              <a:rPr lang="en-US" sz="2000" spc="0" dirty="0"/>
              <a:t>A total of </a:t>
            </a:r>
            <a:r>
              <a:rPr lang="en-US" sz="2000" b="1" spc="0" dirty="0"/>
              <a:t>43 participants</a:t>
            </a:r>
            <a:r>
              <a:rPr lang="en-US" sz="2000" spc="0" dirty="0"/>
              <a:t> (</a:t>
            </a:r>
            <a:r>
              <a:rPr lang="en-US" sz="2000" b="1" spc="0" dirty="0"/>
              <a:t>normal control</a:t>
            </a:r>
            <a:r>
              <a:rPr lang="en-US" sz="2000" spc="0" dirty="0"/>
              <a:t> (</a:t>
            </a:r>
            <a:r>
              <a:rPr lang="en-US" sz="2000" b="1" spc="0" dirty="0"/>
              <a:t>NC</a:t>
            </a:r>
            <a:r>
              <a:rPr lang="en-US" sz="2000" spc="0" dirty="0"/>
              <a:t>, </a:t>
            </a:r>
            <a:r>
              <a:rPr lang="en-US" sz="2000" b="1" spc="0" dirty="0"/>
              <a:t>n=15</a:t>
            </a:r>
            <a:r>
              <a:rPr lang="en-US" sz="2000" spc="0" dirty="0"/>
              <a:t>), </a:t>
            </a:r>
            <a:r>
              <a:rPr lang="en-US" sz="2000" b="1" spc="0" dirty="0"/>
              <a:t>mild cognitive impairment</a:t>
            </a:r>
            <a:r>
              <a:rPr lang="en-US" sz="2000" spc="0" dirty="0"/>
              <a:t> (</a:t>
            </a:r>
            <a:r>
              <a:rPr lang="en-US" sz="2000" b="1" spc="0" dirty="0"/>
              <a:t>MCI</a:t>
            </a:r>
            <a:r>
              <a:rPr lang="en-US" sz="2000" spc="0" dirty="0"/>
              <a:t>, </a:t>
            </a:r>
            <a:r>
              <a:rPr lang="en-US" sz="2000" b="1" spc="0" dirty="0"/>
              <a:t>n=14</a:t>
            </a:r>
            <a:r>
              <a:rPr lang="en-US" sz="2000" spc="0" dirty="0"/>
              <a:t>),and </a:t>
            </a:r>
            <a:r>
              <a:rPr lang="en-US" sz="2000" b="1" spc="0" dirty="0"/>
              <a:t>AD</a:t>
            </a:r>
            <a:r>
              <a:rPr lang="en-US" sz="2000" spc="0" dirty="0"/>
              <a:t> (</a:t>
            </a:r>
            <a:r>
              <a:rPr lang="en-US" sz="2000" b="1" spc="0" dirty="0"/>
              <a:t>n=14</a:t>
            </a:r>
            <a:r>
              <a:rPr lang="en-US" sz="2000" spc="0" dirty="0"/>
              <a:t>) were investigated.</a:t>
            </a:r>
          </a:p>
          <a:p>
            <a:pPr algn="just"/>
            <a:r>
              <a:rPr lang="en-US" sz="2000" spc="0" dirty="0" err="1"/>
              <a:t>Taumeters</a:t>
            </a:r>
            <a:r>
              <a:rPr lang="en-US" sz="2000" spc="0" dirty="0"/>
              <a:t> for T217 (p=0.00423, AUC=0.82667) and T231(p=0.00034, AUC=0.86222) were obtained and analyzed through </a:t>
            </a:r>
            <a:r>
              <a:rPr lang="en-US" sz="2000" b="1" spc="0" dirty="0"/>
              <a:t>one-way analysis of variance</a:t>
            </a:r>
            <a:r>
              <a:rPr lang="en-US" sz="2000" spc="0" dirty="0"/>
              <a:t> (</a:t>
            </a:r>
            <a:r>
              <a:rPr lang="en-US" sz="2000" b="1" spc="0" dirty="0"/>
              <a:t>ANOVA</a:t>
            </a:r>
            <a:r>
              <a:rPr lang="en-US" sz="2000" spc="0" dirty="0"/>
              <a:t>) </a:t>
            </a:r>
            <a:r>
              <a:rPr lang="en-US" sz="2000" b="1" spc="0" dirty="0"/>
              <a:t>between NC and AD groups</a:t>
            </a:r>
            <a:r>
              <a:rPr lang="en-US" sz="2000" spc="0" dirty="0"/>
              <a:t>.</a:t>
            </a:r>
          </a:p>
          <a:p>
            <a:pPr algn="just"/>
            <a:endParaRPr lang="en-US" sz="2000" spc="0" dirty="0"/>
          </a:p>
          <a:p>
            <a:pPr algn="just"/>
            <a:endParaRPr lang="en-US" sz="2000" spc="0" dirty="0"/>
          </a:p>
          <a:p>
            <a:pPr algn="just"/>
            <a:endParaRPr lang="en-US" sz="2000" spc="0" dirty="0"/>
          </a:p>
          <a:p>
            <a:pPr algn="just"/>
            <a:r>
              <a:rPr lang="en-US" altLang="ko-KR" sz="2000" spc="0" dirty="0"/>
              <a:t>In </a:t>
            </a:r>
            <a:r>
              <a:rPr lang="en-US" altLang="ko-KR" sz="2000" b="1" spc="0" dirty="0"/>
              <a:t>regression analysis</a:t>
            </a:r>
            <a:r>
              <a:rPr lang="en-US" altLang="ko-KR" sz="2000" spc="0" dirty="0"/>
              <a:t>, </a:t>
            </a:r>
            <a:r>
              <a:rPr lang="en-US" altLang="ko-KR" sz="2000" b="1" spc="0" dirty="0" err="1"/>
              <a:t>Taumeter</a:t>
            </a:r>
            <a:r>
              <a:rPr lang="en-US" altLang="ko-KR" sz="2000" b="1" spc="0" dirty="0"/>
              <a:t> for T217</a:t>
            </a:r>
            <a:r>
              <a:rPr lang="en-US" altLang="ko-KR" sz="2000" spc="0" dirty="0"/>
              <a:t> (r=0.23824, p=0.12394) was </a:t>
            </a:r>
            <a:r>
              <a:rPr lang="en-US" altLang="ko-KR" sz="2000" b="1" spc="0" dirty="0"/>
              <a:t>more correlated with amyloid-PET SUVR</a:t>
            </a:r>
            <a:r>
              <a:rPr lang="en-US" altLang="ko-KR" sz="2000" spc="0" dirty="0"/>
              <a:t> than </a:t>
            </a:r>
            <a:r>
              <a:rPr lang="en-US" altLang="ko-KR" sz="2000" spc="0" dirty="0" err="1"/>
              <a:t>Taumeter</a:t>
            </a:r>
            <a:r>
              <a:rPr lang="en-US" altLang="ko-KR" sz="2000" spc="0" dirty="0"/>
              <a:t> for T231 (r=0.28072, p=0.06824). </a:t>
            </a:r>
          </a:p>
          <a:p>
            <a:pPr algn="just"/>
            <a:endParaRPr lang="en-US" sz="2000" spc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D43963E-6241-6741-A51B-26C915E900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74948" y="8452499"/>
            <a:ext cx="6480000" cy="8024902"/>
          </a:xfrm>
        </p:spPr>
        <p:txBody>
          <a:bodyPr>
            <a:normAutofit/>
          </a:bodyPr>
          <a:lstStyle/>
          <a:p>
            <a:pPr algn="just"/>
            <a:r>
              <a:rPr lang="en-US" sz="2000" spc="0" dirty="0"/>
              <a:t>In this study, we investigated the </a:t>
            </a:r>
            <a:r>
              <a:rPr lang="en-US" sz="2000" b="1" spc="0" dirty="0"/>
              <a:t>correlation between </a:t>
            </a:r>
            <a:r>
              <a:rPr lang="en-US" sz="2000" b="1" spc="0" dirty="0" err="1"/>
              <a:t>Taumeters</a:t>
            </a:r>
            <a:r>
              <a:rPr lang="en-US" sz="2000" b="1" spc="0" dirty="0"/>
              <a:t> for T217</a:t>
            </a:r>
            <a:r>
              <a:rPr lang="en-US" sz="2000" spc="0" dirty="0"/>
              <a:t> and </a:t>
            </a:r>
            <a:r>
              <a:rPr lang="en-US" sz="2000" b="1" spc="0" dirty="0"/>
              <a:t>T231</a:t>
            </a:r>
            <a:r>
              <a:rPr lang="en-US" sz="2000" spc="0" dirty="0"/>
              <a:t>, amyloid-PET</a:t>
            </a:r>
            <a:r>
              <a:rPr lang="en-US" sz="2000" b="1" spc="0" dirty="0"/>
              <a:t> SUVR</a:t>
            </a:r>
            <a:r>
              <a:rPr lang="en-US" sz="2000" spc="0" dirty="0"/>
              <a:t>, </a:t>
            </a:r>
            <a:r>
              <a:rPr lang="en-US" sz="2000" b="1" spc="0" dirty="0"/>
              <a:t>MMSE</a:t>
            </a:r>
            <a:r>
              <a:rPr lang="en-US" sz="2000" spc="0" dirty="0"/>
              <a:t> score, and </a:t>
            </a:r>
            <a:r>
              <a:rPr lang="en-US" sz="2000" b="1" spc="0" dirty="0"/>
              <a:t>CDR-SB</a:t>
            </a:r>
            <a:r>
              <a:rPr lang="en-US" sz="2000" spc="0" dirty="0"/>
              <a:t> score.</a:t>
            </a:r>
          </a:p>
          <a:p>
            <a:pPr algn="just"/>
            <a:r>
              <a:rPr lang="en-US" sz="2000" spc="0" dirty="0"/>
              <a:t>As a result, </a:t>
            </a:r>
            <a:r>
              <a:rPr lang="en-US" sz="2000" b="1" spc="0" dirty="0" err="1"/>
              <a:t>Taumeter</a:t>
            </a:r>
            <a:r>
              <a:rPr lang="en-US" sz="2000" b="1" spc="0" dirty="0"/>
              <a:t> for T217</a:t>
            </a:r>
            <a:r>
              <a:rPr lang="en-US" sz="2000" spc="0" dirty="0"/>
              <a:t> indicates </a:t>
            </a:r>
            <a:r>
              <a:rPr lang="en-US" sz="2000" b="1" spc="0" dirty="0"/>
              <a:t>more strong correlation</a:t>
            </a:r>
            <a:r>
              <a:rPr lang="en-US" sz="2000" spc="0" dirty="0"/>
              <a:t> with analytical results of amyloid-PET </a:t>
            </a:r>
            <a:r>
              <a:rPr lang="en-US" sz="2000" b="1" spc="0" dirty="0"/>
              <a:t>SUVR</a:t>
            </a:r>
            <a:r>
              <a:rPr lang="en-US" sz="2000" spc="0" dirty="0"/>
              <a:t>, </a:t>
            </a:r>
            <a:r>
              <a:rPr lang="en-US" sz="2000" b="1" spc="0" dirty="0"/>
              <a:t>MMSE</a:t>
            </a:r>
            <a:r>
              <a:rPr lang="en-US" sz="2000" spc="0" dirty="0"/>
              <a:t> score, and </a:t>
            </a:r>
            <a:r>
              <a:rPr lang="en-US" sz="2000" b="1" spc="0" dirty="0"/>
              <a:t>CDR-SB</a:t>
            </a:r>
            <a:r>
              <a:rPr lang="en-US" sz="2000" spc="0" dirty="0"/>
              <a:t> score than </a:t>
            </a:r>
            <a:r>
              <a:rPr lang="en-US" sz="2000" spc="0" dirty="0" err="1"/>
              <a:t>Taumter</a:t>
            </a:r>
            <a:r>
              <a:rPr lang="en-US" sz="2000" spc="0" dirty="0"/>
              <a:t> for T231.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13EF37-253E-3B4B-AD4B-A2EB971D94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80852" y="12393112"/>
            <a:ext cx="6480000" cy="2708562"/>
          </a:xfrm>
        </p:spPr>
        <p:txBody>
          <a:bodyPr>
            <a:normAutofit/>
          </a:bodyPr>
          <a:lstStyle/>
          <a:p>
            <a:pPr algn="just"/>
            <a:r>
              <a:rPr lang="en-US" sz="1890" spc="0" dirty="0"/>
              <a:t>C. </a:t>
            </a:r>
            <a:r>
              <a:rPr lang="en-US" sz="1890" spc="0" dirty="0" err="1"/>
              <a:t>Alquezar</a:t>
            </a:r>
            <a:r>
              <a:rPr lang="en-US" sz="1890" spc="0" dirty="0"/>
              <a:t> </a:t>
            </a:r>
            <a:r>
              <a:rPr lang="en-US" sz="1890" i="1" spc="0" dirty="0"/>
              <a:t>et al.</a:t>
            </a:r>
            <a:r>
              <a:rPr lang="en-US" sz="1890" spc="0" dirty="0"/>
              <a:t> </a:t>
            </a:r>
            <a:r>
              <a:rPr lang="en-US" sz="1890" i="1" spc="0" dirty="0"/>
              <a:t>Frontiers in Neurology</a:t>
            </a:r>
            <a:r>
              <a:rPr lang="en-US" sz="1890" spc="0" dirty="0"/>
              <a:t>, 11 (2021) 595532</a:t>
            </a:r>
          </a:p>
          <a:p>
            <a:pPr algn="just"/>
            <a:r>
              <a:rPr lang="en-US" sz="1890" spc="0" dirty="0"/>
              <a:t>Marc Suárez-</a:t>
            </a:r>
            <a:r>
              <a:rPr lang="en-US" sz="1890" spc="0" dirty="0" err="1"/>
              <a:t>Calvet</a:t>
            </a:r>
            <a:r>
              <a:rPr lang="en-US" sz="1890" spc="0" dirty="0"/>
              <a:t> </a:t>
            </a:r>
            <a:r>
              <a:rPr lang="en-US" sz="1890" i="1" spc="0" dirty="0"/>
              <a:t>et al.</a:t>
            </a:r>
            <a:r>
              <a:rPr lang="en-US" sz="1890" spc="0" dirty="0"/>
              <a:t> </a:t>
            </a:r>
            <a:r>
              <a:rPr lang="en-US" sz="1890" i="1" spc="0" dirty="0"/>
              <a:t>EMBO Molecular Medicine</a:t>
            </a:r>
            <a:r>
              <a:rPr lang="en-US" sz="1890" spc="0" dirty="0"/>
              <a:t>, 12 (2020) e12921</a:t>
            </a:r>
          </a:p>
          <a:p>
            <a:pPr algn="just"/>
            <a:r>
              <a:rPr lang="en-US" sz="1890" spc="0" dirty="0"/>
              <a:t>Yoon </a:t>
            </a:r>
            <a:r>
              <a:rPr lang="en-US" sz="1890" i="1" spc="0" dirty="0"/>
              <a:t>et al.</a:t>
            </a:r>
            <a:r>
              <a:rPr lang="en-US" sz="1890" spc="0" dirty="0"/>
              <a:t> </a:t>
            </a:r>
            <a:r>
              <a:rPr lang="en-US" sz="1890" i="1" spc="0" dirty="0"/>
              <a:t>Alzheimer's &amp; Dementia</a:t>
            </a:r>
            <a:r>
              <a:rPr lang="en-US" sz="1890" spc="0" dirty="0"/>
              <a:t>, 18 (2022) e061465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E018112-7B03-6644-8C88-3CDC2B6096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3988" y="7346063"/>
            <a:ext cx="6843329" cy="877727"/>
          </a:xfrm>
        </p:spPr>
        <p:txBody>
          <a:bodyPr>
            <a:normAutofit/>
          </a:bodyPr>
          <a:lstStyle/>
          <a:p>
            <a:r>
              <a:rPr lang="en-US" sz="3240" dirty="0"/>
              <a:t>Introduction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6CFB179-D9B0-9E48-ACBA-DAA8260DBC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526" y="7346063"/>
            <a:ext cx="6843329" cy="877727"/>
          </a:xfrm>
        </p:spPr>
        <p:txBody>
          <a:bodyPr>
            <a:normAutofit/>
          </a:bodyPr>
          <a:lstStyle/>
          <a:p>
            <a:r>
              <a:rPr lang="en-US" sz="3240" dirty="0"/>
              <a:t>Methods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89F41C0-59D9-B44E-9EEF-BFDB6CE8E2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212544" y="7346063"/>
            <a:ext cx="6843329" cy="877727"/>
          </a:xfrm>
        </p:spPr>
        <p:txBody>
          <a:bodyPr>
            <a:normAutofit/>
          </a:bodyPr>
          <a:lstStyle/>
          <a:p>
            <a:r>
              <a:rPr lang="en-US" sz="3240" dirty="0"/>
              <a:t>Results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8A7E581-5B2E-C649-9D5A-694DD03143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3240" dirty="0"/>
              <a:t>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B29C942-D72B-5547-95C4-7780232891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3852" y="13598257"/>
            <a:ext cx="6843600" cy="705311"/>
          </a:xfrm>
        </p:spPr>
        <p:txBody>
          <a:bodyPr>
            <a:normAutofit/>
          </a:bodyPr>
          <a:lstStyle/>
          <a:p>
            <a:r>
              <a:rPr lang="en-US" sz="2430" dirty="0"/>
              <a:t>Acknowledgement</a:t>
            </a: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C1A1156B-F980-AEB3-FFE7-96B6B181D9F2}"/>
              </a:ext>
            </a:extLst>
          </p:cNvPr>
          <p:cNvGrpSpPr/>
          <p:nvPr/>
        </p:nvGrpSpPr>
        <p:grpSpPr>
          <a:xfrm>
            <a:off x="1226754" y="12274131"/>
            <a:ext cx="5477796" cy="1394245"/>
            <a:chOff x="28760428" y="13495522"/>
            <a:chExt cx="5477796" cy="1394245"/>
          </a:xfrm>
        </p:grpSpPr>
        <p:sp>
          <p:nvSpPr>
            <p:cNvPr id="29" name="Text Placeholder 27">
              <a:extLst>
                <a:ext uri="{FF2B5EF4-FFF2-40B4-BE49-F238E27FC236}">
                  <a16:creationId xmlns:a16="http://schemas.microsoft.com/office/drawing/2014/main" id="{D8FC0321-8CCD-30BD-D6BA-FFBFDD6CDA63}"/>
                </a:ext>
              </a:extLst>
            </p:cNvPr>
            <p:cNvSpPr txBox="1">
              <a:spLocks/>
            </p:cNvSpPr>
            <p:nvPr/>
          </p:nvSpPr>
          <p:spPr>
            <a:xfrm>
              <a:off x="30815693" y="13495522"/>
              <a:ext cx="3422531" cy="1394245"/>
            </a:xfrm>
            <a:prstGeom prst="rect">
              <a:avLst/>
            </a:prstGeom>
          </p:spPr>
          <p:txBody>
            <a:bodyPr vert="horz" lIns="61714" tIns="30857" rIns="61714" bIns="30857" rtlCol="0" anchor="ctr">
              <a:normAutofit/>
            </a:bodyPr>
            <a:lstStyle>
              <a:lvl1pPr marL="0" marR="0" indent="0" algn="l" defTabSz="3413858" rtl="0" eaLnBrk="1" fontAlgn="auto" latinLnBrk="0" hangingPunct="1">
                <a:lnSpc>
                  <a:spcPct val="90000"/>
                </a:lnSpc>
                <a:spcBef>
                  <a:spcPts val="37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889" b="0" kern="1200" spc="311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706929" indent="0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Tx/>
                <a:buNone/>
                <a:defRPr sz="8556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3413858" indent="0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Tx/>
                <a:buNone/>
                <a:defRPr sz="8556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5120786" indent="0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Tx/>
                <a:buNone/>
                <a:defRPr sz="8556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6827715" indent="0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Tx/>
                <a:buNone/>
                <a:defRPr sz="8556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9387756" indent="-853432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 typeface="Arial" panose="020B0604020202020204" pitchFamily="34" charset="0"/>
                <a:buChar char="•"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94621" indent="-853432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 typeface="Arial" panose="020B0604020202020204" pitchFamily="34" charset="0"/>
                <a:buChar char="•"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801486" indent="-853432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 typeface="Arial" panose="020B0604020202020204" pitchFamily="34" charset="0"/>
                <a:buChar char="•"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508350" indent="-853432" algn="l" defTabSz="3413730" rtl="0" eaLnBrk="1" latinLnBrk="1" hangingPunct="1">
                <a:lnSpc>
                  <a:spcPct val="90000"/>
                </a:lnSpc>
                <a:spcBef>
                  <a:spcPts val="1867"/>
                </a:spcBef>
                <a:buFont typeface="Arial" panose="020B0604020202020204" pitchFamily="34" charset="0"/>
                <a:buChar char="•"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90" b="1" dirty="0">
                  <a:latin typeface="Apple SD Gothic Neo" panose="02000300000000000000" pitchFamily="2" charset="-127"/>
                  <a:ea typeface="Apple SD Gothic Neo" panose="02000300000000000000" pitchFamily="2" charset="-127"/>
                  <a:cs typeface="Times New Roman" panose="02020603050405020304" pitchFamily="18" charset="0"/>
                </a:rPr>
                <a:t>Soo Hyun Lee</a:t>
              </a:r>
              <a:r>
                <a:rPr lang="en-US" sz="1890" baseline="30000" dirty="0">
                  <a:latin typeface="Apple SD Gothic Neo" panose="02000300000000000000" pitchFamily="2" charset="-127"/>
                  <a:ea typeface="Apple SD Gothic Neo" panose="02000300000000000000" pitchFamily="2" charset="-127"/>
                  <a:cs typeface="Times New Roman" panose="02020603050405020304" pitchFamily="18" charset="0"/>
                </a:rPr>
                <a:t>*</a:t>
              </a:r>
              <a:r>
                <a:rPr lang="en-US" sz="1890" dirty="0">
                  <a:latin typeface="Apple SD Gothic Neo" panose="02000300000000000000" pitchFamily="2" charset="-127"/>
                  <a:ea typeface="Apple SD Gothic Neo" panose="02000300000000000000" pitchFamily="2" charset="-127"/>
                  <a:cs typeface="Times New Roman" panose="02020603050405020304" pitchFamily="18" charset="0"/>
                </a:rPr>
                <a:t> :</a:t>
              </a:r>
            </a:p>
            <a:p>
              <a:r>
                <a:rPr lang="en-US" altLang="ko-KR" sz="1890" b="1" dirty="0">
                  <a:latin typeface="Apple SD Gothic Neo" panose="02000300000000000000" pitchFamily="2" charset="-127"/>
                  <a:ea typeface="Apple SD Gothic Neo" panose="02000300000000000000" pitchFamily="2" charset="-127"/>
                  <a:cs typeface="Times New Roman" panose="02020603050405020304" pitchFamily="18" charset="0"/>
                </a:rPr>
                <a:t>shleekist@kist.re.kr</a:t>
              </a:r>
              <a:endParaRPr lang="en-US" sz="1890" b="1" dirty="0">
                <a:latin typeface="Apple SD Gothic Neo" panose="02000300000000000000" pitchFamily="2" charset="-127"/>
                <a:ea typeface="Apple SD Gothic Neo" panose="02000300000000000000" pitchFamily="2" charset="-127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4" descr="KIST 뇌과학연구소">
              <a:extLst>
                <a:ext uri="{FF2B5EF4-FFF2-40B4-BE49-F238E27FC236}">
                  <a16:creationId xmlns:a16="http://schemas.microsoft.com/office/drawing/2014/main" id="{86196664-1912-F7B7-D2A6-26A397294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0428" y="13655975"/>
              <a:ext cx="192126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E25A25B5-F54D-227E-55E2-709C3F3710D4}"/>
              </a:ext>
            </a:extLst>
          </p:cNvPr>
          <p:cNvSpPr txBox="1">
            <a:spLocks/>
          </p:cNvSpPr>
          <p:nvPr/>
        </p:nvSpPr>
        <p:spPr>
          <a:xfrm>
            <a:off x="543852" y="11710578"/>
            <a:ext cx="6843600" cy="705311"/>
          </a:xfrm>
          <a:prstGeom prst="rect">
            <a:avLst/>
          </a:prstGeom>
          <a:solidFill>
            <a:srgbClr val="FBA31B"/>
          </a:solidFill>
        </p:spPr>
        <p:txBody>
          <a:bodyPr vert="horz" lIns="185142" tIns="30857" rIns="61714" bIns="30857" rtlCol="0" anchor="ctr">
            <a:normAutofit/>
          </a:bodyPr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kern="1200" spc="311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6929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13858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20786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27715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8775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94621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48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08350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30" dirty="0"/>
              <a:t>Contact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94DB8538-D85C-83CF-727A-A431606074FB}"/>
              </a:ext>
            </a:extLst>
          </p:cNvPr>
          <p:cNvSpPr txBox="1">
            <a:spLocks/>
          </p:cNvSpPr>
          <p:nvPr/>
        </p:nvSpPr>
        <p:spPr>
          <a:xfrm>
            <a:off x="725652" y="14327700"/>
            <a:ext cx="6480000" cy="2708562"/>
          </a:xfrm>
          <a:prstGeom prst="rect">
            <a:avLst/>
          </a:prstGeom>
        </p:spPr>
        <p:txBody>
          <a:bodyPr vert="horz" lIns="61714" tIns="30857" rIns="61714" bIns="30857" rtlCol="0" anchor="t">
            <a:noAutofit/>
          </a:bodyPr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kern="1200" spc="311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6929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13858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20786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27715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8775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94621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48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08350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90" spc="0" dirty="0"/>
              <a:t>This research is partially funded by </a:t>
            </a:r>
            <a:r>
              <a:rPr lang="en-US" sz="1890" spc="0" dirty="0">
                <a:solidFill>
                  <a:srgbClr val="FF0000"/>
                </a:solidFill>
              </a:rPr>
              <a:t>the Brain Research Program through the National Research Foundation of Korea (NRF-2018M3C7A1056896)</a:t>
            </a:r>
            <a:r>
              <a:rPr lang="en-US" sz="1890" spc="0" dirty="0"/>
              <a:t> and the Korea Health Technology R&amp;D Project through the Korea Health Industry Development Institute (KHIDI) and Korea Dementia Research Center (KDRC), funded by the Ministry of Health &amp; Welfare and Ministry of Science and ICT, Republic of Korea (grant number : HU20C0164) and supported by KIST Internal program (2E31521).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B04BDED9-FD92-1594-685B-2E47E9BCF4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899188" y="7346063"/>
            <a:ext cx="6843329" cy="877727"/>
          </a:xfrm>
        </p:spPr>
        <p:txBody>
          <a:bodyPr/>
          <a:lstStyle/>
          <a:p>
            <a:r>
              <a:rPr lang="en-US" altLang="ko-KR" dirty="0"/>
              <a:t>Conclusions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FADF317B-1A7D-94B4-F773-2189D27DFE33}"/>
              </a:ext>
            </a:extLst>
          </p:cNvPr>
          <p:cNvSpPr txBox="1">
            <a:spLocks/>
          </p:cNvSpPr>
          <p:nvPr/>
        </p:nvSpPr>
        <p:spPr>
          <a:xfrm>
            <a:off x="27899052" y="11570667"/>
            <a:ext cx="6843600" cy="705311"/>
          </a:xfrm>
          <a:prstGeom prst="rect">
            <a:avLst/>
          </a:prstGeom>
          <a:solidFill>
            <a:srgbClr val="FBA31B"/>
          </a:solidFill>
        </p:spPr>
        <p:txBody>
          <a:bodyPr vert="horz" lIns="185142" tIns="30857" rIns="61714" bIns="30857" rtlCol="0" anchor="ctr">
            <a:normAutofit/>
          </a:bodyPr>
          <a:lstStyle>
            <a:lvl1pPr marL="0" marR="0" indent="0" algn="l" defTabSz="3413858" rtl="0" eaLnBrk="1" fontAlgn="auto" latinLnBrk="0" hangingPunct="1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89" b="0" kern="1200" spc="311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6929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13858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20786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27715" indent="0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Tx/>
              <a:buNone/>
              <a:defRPr sz="855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8775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94621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486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08350" indent="-853432" algn="l" defTabSz="3413730" rtl="0" eaLnBrk="1" latinLnBrk="1" hangingPunct="1">
              <a:lnSpc>
                <a:spcPct val="90000"/>
              </a:lnSpc>
              <a:spcBef>
                <a:spcPts val="1867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30" dirty="0"/>
              <a:t>References</a:t>
            </a:r>
          </a:p>
        </p:txBody>
      </p:sp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EBA4CA45-FC96-5CBA-F35C-830D8F35F412}"/>
              </a:ext>
            </a:extLst>
          </p:cNvPr>
          <p:cNvSpPr txBox="1">
            <a:spLocks/>
          </p:cNvSpPr>
          <p:nvPr/>
        </p:nvSpPr>
        <p:spPr>
          <a:xfrm>
            <a:off x="21237046" y="8452499"/>
            <a:ext cx="6480000" cy="8024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2304011" rtl="0" eaLnBrk="1" fontAlgn="auto" latinLnBrk="0" hangingPunct="1">
              <a:lnSpc>
                <a:spcPct val="90000"/>
              </a:lnSpc>
              <a:spcBef>
                <a:spcPts val="2519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25" b="0" kern="1200" spc="21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52005" indent="0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Tx/>
              <a:buNone/>
              <a:defRPr sz="5774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304011" indent="0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Tx/>
              <a:buNone/>
              <a:defRPr sz="5774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56016" indent="0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Tx/>
              <a:buNone/>
              <a:defRPr sz="5774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608022" indent="0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Tx/>
              <a:buNone/>
              <a:defRPr sz="5774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336038" indent="-576003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88044" indent="-576003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51" indent="-576003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92058" indent="-576003" algn="l" defTabSz="2304014" rtl="0" eaLnBrk="1" latinLnBrk="1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spc="0" dirty="0" err="1"/>
              <a:t>Taumeter</a:t>
            </a:r>
            <a:r>
              <a:rPr lang="en-US" sz="2000" b="1" spc="0" dirty="0"/>
              <a:t> for T217</a:t>
            </a:r>
            <a:r>
              <a:rPr lang="en-US" sz="2000" spc="0" dirty="0"/>
              <a:t> (r=-0.51246, p=0.00044) was also </a:t>
            </a:r>
            <a:r>
              <a:rPr lang="en-US" sz="2000" b="1" spc="0" dirty="0"/>
              <a:t>more correlated with MMSE score</a:t>
            </a:r>
            <a:r>
              <a:rPr lang="en-US" sz="2000" spc="0" dirty="0"/>
              <a:t> than </a:t>
            </a:r>
            <a:r>
              <a:rPr lang="en-US" sz="2000" spc="0" dirty="0" err="1"/>
              <a:t>Taumeter</a:t>
            </a:r>
            <a:r>
              <a:rPr lang="en-US" sz="2000" spc="0" dirty="0"/>
              <a:t> for T231 (r=-0.07186, p=0.64701).</a:t>
            </a:r>
          </a:p>
          <a:p>
            <a:pPr algn="just"/>
            <a:endParaRPr lang="en-US" sz="2000" spc="0" dirty="0"/>
          </a:p>
          <a:p>
            <a:pPr algn="just"/>
            <a:endParaRPr lang="en-US" sz="2000" spc="0" dirty="0"/>
          </a:p>
          <a:p>
            <a:pPr algn="just"/>
            <a:endParaRPr lang="en-US" sz="2000" spc="0" dirty="0"/>
          </a:p>
          <a:p>
            <a:pPr algn="just"/>
            <a:endParaRPr lang="en-US" sz="2000" spc="0" dirty="0"/>
          </a:p>
          <a:p>
            <a:pPr algn="just"/>
            <a:r>
              <a:rPr lang="en-US" sz="2000" b="1" spc="0" dirty="0" err="1"/>
              <a:t>Taumeter</a:t>
            </a:r>
            <a:r>
              <a:rPr lang="en-US" sz="2000" b="1" spc="0" dirty="0"/>
              <a:t> for T217</a:t>
            </a:r>
            <a:r>
              <a:rPr lang="en-US" sz="2000" spc="0" dirty="0"/>
              <a:t>(r=0.57937, p&lt;0.0001) was </a:t>
            </a:r>
            <a:r>
              <a:rPr lang="en-US" sz="2000" b="1" spc="0" dirty="0"/>
              <a:t>more correlated with the CDR-SB score</a:t>
            </a:r>
            <a:r>
              <a:rPr lang="en-US" sz="2000" spc="0" dirty="0"/>
              <a:t> than </a:t>
            </a:r>
            <a:r>
              <a:rPr lang="en-US" sz="2000" spc="0" dirty="0" err="1"/>
              <a:t>Taumeter</a:t>
            </a:r>
            <a:r>
              <a:rPr lang="en-US" sz="2000" spc="0" dirty="0"/>
              <a:t> for T231 (r=0.16254, p=0.29768).</a:t>
            </a: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000C963D-8E24-5912-0218-3816FCDD41CE}"/>
              </a:ext>
            </a:extLst>
          </p:cNvPr>
          <p:cNvGrpSpPr/>
          <p:nvPr/>
        </p:nvGrpSpPr>
        <p:grpSpPr>
          <a:xfrm>
            <a:off x="7609698" y="12747196"/>
            <a:ext cx="6400968" cy="3972082"/>
            <a:chOff x="228516" y="2585959"/>
            <a:chExt cx="6400968" cy="3972082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862C0696-B56C-C982-52A0-B4D5802EFD62}"/>
                </a:ext>
              </a:extLst>
            </p:cNvPr>
            <p:cNvGrpSpPr/>
            <p:nvPr/>
          </p:nvGrpSpPr>
          <p:grpSpPr>
            <a:xfrm>
              <a:off x="2741381" y="2585959"/>
              <a:ext cx="2286508" cy="1863209"/>
              <a:chOff x="3674499" y="2463191"/>
              <a:chExt cx="2286508" cy="1863209"/>
            </a:xfrm>
          </p:grpSpPr>
          <p:pic>
            <p:nvPicPr>
              <p:cNvPr id="127" name="그림 126">
                <a:extLst>
                  <a:ext uri="{FF2B5EF4-FFF2-40B4-BE49-F238E27FC236}">
                    <a16:creationId xmlns:a16="http://schemas.microsoft.com/office/drawing/2014/main" id="{0962B174-D0AB-23FB-002B-8B6E027B2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4499" y="2478242"/>
                <a:ext cx="1327336" cy="1848158"/>
              </a:xfrm>
              <a:prstGeom prst="rect">
                <a:avLst/>
              </a:prstGeom>
            </p:spPr>
          </p:pic>
          <p:pic>
            <p:nvPicPr>
              <p:cNvPr id="128" name="그림 127">
                <a:extLst>
                  <a:ext uri="{FF2B5EF4-FFF2-40B4-BE49-F238E27FC236}">
                    <a16:creationId xmlns:a16="http://schemas.microsoft.com/office/drawing/2014/main" id="{246E4B0A-7A92-00D7-2192-98519B529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8372" y="2463191"/>
                <a:ext cx="942635" cy="1848158"/>
              </a:xfrm>
              <a:prstGeom prst="rect">
                <a:avLst/>
              </a:prstGeom>
            </p:spPr>
          </p:pic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697031DB-6EC9-C1A9-FE96-8D4E7C7DF8CB}"/>
                </a:ext>
              </a:extLst>
            </p:cNvPr>
            <p:cNvGrpSpPr/>
            <p:nvPr/>
          </p:nvGrpSpPr>
          <p:grpSpPr>
            <a:xfrm>
              <a:off x="5146058" y="2585959"/>
              <a:ext cx="1483426" cy="2107360"/>
              <a:chOff x="6597351" y="2478242"/>
              <a:chExt cx="1483426" cy="2107360"/>
            </a:xfrm>
          </p:grpSpPr>
          <p:pic>
            <p:nvPicPr>
              <p:cNvPr id="115" name="그림 114">
                <a:extLst>
                  <a:ext uri="{FF2B5EF4-FFF2-40B4-BE49-F238E27FC236}">
                    <a16:creationId xmlns:a16="http://schemas.microsoft.com/office/drawing/2014/main" id="{CDD21EAB-3728-C5C4-24F5-5A0439F6C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7352" y="3206684"/>
                <a:ext cx="255164" cy="286254"/>
              </a:xfrm>
              <a:prstGeom prst="rect">
                <a:avLst/>
              </a:prstGeom>
            </p:spPr>
          </p:pic>
          <p:pic>
            <p:nvPicPr>
              <p:cNvPr id="116" name="그림 115">
                <a:extLst>
                  <a:ext uri="{FF2B5EF4-FFF2-40B4-BE49-F238E27FC236}">
                    <a16:creationId xmlns:a16="http://schemas.microsoft.com/office/drawing/2014/main" id="{9F116075-BB93-08EE-E388-341B6CD03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7355" y="2842463"/>
                <a:ext cx="255164" cy="286254"/>
              </a:xfrm>
              <a:prstGeom prst="rect">
                <a:avLst/>
              </a:prstGeom>
            </p:spPr>
          </p:pic>
          <p:pic>
            <p:nvPicPr>
              <p:cNvPr id="117" name="그림 116">
                <a:extLst>
                  <a:ext uri="{FF2B5EF4-FFF2-40B4-BE49-F238E27FC236}">
                    <a16:creationId xmlns:a16="http://schemas.microsoft.com/office/drawing/2014/main" id="{D83A3566-D742-D23E-9DDF-2DB54DAEC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2013" y="3570905"/>
                <a:ext cx="245842" cy="286254"/>
              </a:xfrm>
              <a:prstGeom prst="rect">
                <a:avLst/>
              </a:prstGeom>
            </p:spPr>
          </p:pic>
          <p:pic>
            <p:nvPicPr>
              <p:cNvPr id="118" name="그림 117">
                <a:extLst>
                  <a:ext uri="{FF2B5EF4-FFF2-40B4-BE49-F238E27FC236}">
                    <a16:creationId xmlns:a16="http://schemas.microsoft.com/office/drawing/2014/main" id="{2233DB4B-C3D0-633C-BA8E-488C32DAB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8914" y="3935126"/>
                <a:ext cx="212041" cy="286254"/>
              </a:xfrm>
              <a:prstGeom prst="rect">
                <a:avLst/>
              </a:prstGeom>
            </p:spPr>
          </p:pic>
          <p:pic>
            <p:nvPicPr>
              <p:cNvPr id="119" name="그림 118">
                <a:extLst>
                  <a:ext uri="{FF2B5EF4-FFF2-40B4-BE49-F238E27FC236}">
                    <a16:creationId xmlns:a16="http://schemas.microsoft.com/office/drawing/2014/main" id="{1616BECB-4CA1-0439-4836-6824B3059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2084" y="4299348"/>
                <a:ext cx="225700" cy="286254"/>
              </a:xfrm>
              <a:prstGeom prst="rect">
                <a:avLst/>
              </a:prstGeom>
            </p:spPr>
          </p:pic>
          <p:pic>
            <p:nvPicPr>
              <p:cNvPr id="120" name="그림 119">
                <a:extLst>
                  <a:ext uri="{FF2B5EF4-FFF2-40B4-BE49-F238E27FC236}">
                    <a16:creationId xmlns:a16="http://schemas.microsoft.com/office/drawing/2014/main" id="{BB2E6955-748E-4EFC-033B-857340C4C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7351" y="2478242"/>
                <a:ext cx="255164" cy="286254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B70E712-A039-D8ED-00C7-FFD724EACF23}"/>
                  </a:ext>
                </a:extLst>
              </p:cNvPr>
              <p:cNvSpPr txBox="1"/>
              <p:nvPr/>
            </p:nvSpPr>
            <p:spPr>
              <a:xfrm>
                <a:off x="6885645" y="2478242"/>
                <a:ext cx="1195128" cy="28625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Primary antibody</a:t>
                </a:r>
                <a:endParaRPr lang="ko-KR" altLang="en-US" sz="9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EB6279D-7B5B-F17D-9F10-51304190C188}"/>
                  </a:ext>
                </a:extLst>
              </p:cNvPr>
              <p:cNvSpPr txBox="1"/>
              <p:nvPr/>
            </p:nvSpPr>
            <p:spPr>
              <a:xfrm>
                <a:off x="6885648" y="2842463"/>
                <a:ext cx="1195129" cy="28625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Secondary antibody (phosphor-tau)</a:t>
                </a:r>
                <a:endParaRPr lang="ko-KR" altLang="en-US" sz="9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AF22329-D910-2B95-571C-A3BCDBB0CDED}"/>
                  </a:ext>
                </a:extLst>
              </p:cNvPr>
              <p:cNvSpPr txBox="1"/>
              <p:nvPr/>
            </p:nvSpPr>
            <p:spPr>
              <a:xfrm>
                <a:off x="6885646" y="4299348"/>
                <a:ext cx="1195128" cy="28625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Phosphorylated tau</a:t>
                </a:r>
                <a:endParaRPr lang="ko-KR" altLang="en-US" sz="9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1DAB655-E05F-B538-005F-F62F687658CC}"/>
                  </a:ext>
                </a:extLst>
              </p:cNvPr>
              <p:cNvSpPr txBox="1"/>
              <p:nvPr/>
            </p:nvSpPr>
            <p:spPr>
              <a:xfrm>
                <a:off x="6885647" y="3570905"/>
                <a:ext cx="1195129" cy="28625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Human tau protein</a:t>
                </a:r>
                <a:endParaRPr lang="ko-KR" altLang="en-US" sz="9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302425F-96BD-8D89-4D7C-1A33009CDB24}"/>
                  </a:ext>
                </a:extLst>
              </p:cNvPr>
              <p:cNvSpPr txBox="1"/>
              <p:nvPr/>
            </p:nvSpPr>
            <p:spPr>
              <a:xfrm>
                <a:off x="6885648" y="3935126"/>
                <a:ext cx="1195129" cy="28625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O-glycosylated tau</a:t>
                </a:r>
                <a:endParaRPr lang="ko-KR" altLang="en-US" sz="9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F36EDA2-F5F4-A5B0-2F3B-D11B8F68BEE0}"/>
                  </a:ext>
                </a:extLst>
              </p:cNvPr>
              <p:cNvSpPr txBox="1"/>
              <p:nvPr/>
            </p:nvSpPr>
            <p:spPr>
              <a:xfrm>
                <a:off x="6885648" y="3206684"/>
                <a:ext cx="1195129" cy="28625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Secondary antibody</a:t>
                </a:r>
                <a:b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(O-glycosylated tau)</a:t>
                </a:r>
                <a:endParaRPr lang="ko-KR" altLang="en-US" sz="9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FADDEFA-8DD1-EEED-DA2D-7E5E86ED64EF}"/>
                </a:ext>
              </a:extLst>
            </p:cNvPr>
            <p:cNvSpPr txBox="1"/>
            <p:nvPr/>
          </p:nvSpPr>
          <p:spPr>
            <a:xfrm>
              <a:off x="228516" y="4771286"/>
              <a:ext cx="197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B730D21D-74C7-11B0-284F-A178D5F6E982}"/>
                </a:ext>
              </a:extLst>
            </p:cNvPr>
            <p:cNvGrpSpPr/>
            <p:nvPr/>
          </p:nvGrpSpPr>
          <p:grpSpPr>
            <a:xfrm>
              <a:off x="417939" y="4755606"/>
              <a:ext cx="2378017" cy="1547644"/>
              <a:chOff x="762952" y="3738200"/>
              <a:chExt cx="2378017" cy="1547644"/>
            </a:xfrm>
          </p:grpSpPr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D57B7B8B-5E12-4C11-11EF-0AFE0CBB16AF}"/>
                  </a:ext>
                </a:extLst>
              </p:cNvPr>
              <p:cNvSpPr/>
              <p:nvPr/>
            </p:nvSpPr>
            <p:spPr>
              <a:xfrm>
                <a:off x="762953" y="4666999"/>
                <a:ext cx="2378016" cy="27595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1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직사각형 92">
                <a:extLst>
                  <a:ext uri="{FF2B5EF4-FFF2-40B4-BE49-F238E27FC236}">
                    <a16:creationId xmlns:a16="http://schemas.microsoft.com/office/drawing/2014/main" id="{1256DBD0-C0CF-CA5E-68E9-97B18D3C7CF6}"/>
                  </a:ext>
                </a:extLst>
              </p:cNvPr>
              <p:cNvSpPr/>
              <p:nvPr/>
            </p:nvSpPr>
            <p:spPr>
              <a:xfrm>
                <a:off x="762953" y="4202037"/>
                <a:ext cx="2378015" cy="41649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u="sng"/>
              </a:p>
            </p:txBody>
          </p:sp>
          <p:sp>
            <p:nvSpPr>
              <p:cNvPr id="94" name="직사각형 93">
                <a:extLst>
                  <a:ext uri="{FF2B5EF4-FFF2-40B4-BE49-F238E27FC236}">
                    <a16:creationId xmlns:a16="http://schemas.microsoft.com/office/drawing/2014/main" id="{4D820B42-6580-3AED-D173-4A91F7A78A85}"/>
                  </a:ext>
                </a:extLst>
              </p:cNvPr>
              <p:cNvSpPr/>
              <p:nvPr/>
            </p:nvSpPr>
            <p:spPr>
              <a:xfrm>
                <a:off x="1210440" y="4202037"/>
                <a:ext cx="499796" cy="416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u="sng"/>
              </a:p>
            </p:txBody>
          </p:sp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id="{0442D6C7-9B2C-832A-FFFA-F910A4449D8C}"/>
                  </a:ext>
                </a:extLst>
              </p:cNvPr>
              <p:cNvSpPr/>
              <p:nvPr/>
            </p:nvSpPr>
            <p:spPr>
              <a:xfrm>
                <a:off x="2180726" y="4202037"/>
                <a:ext cx="499796" cy="416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u="sng"/>
              </a:p>
            </p:txBody>
          </p:sp>
          <p:sp>
            <p:nvSpPr>
              <p:cNvPr id="96" name="타원 95">
                <a:extLst>
                  <a:ext uri="{FF2B5EF4-FFF2-40B4-BE49-F238E27FC236}">
                    <a16:creationId xmlns:a16="http://schemas.microsoft.com/office/drawing/2014/main" id="{29FC8526-2D69-2C3F-616C-2FB3D57D8FB6}"/>
                  </a:ext>
                </a:extLst>
              </p:cNvPr>
              <p:cNvSpPr/>
              <p:nvPr/>
            </p:nvSpPr>
            <p:spPr>
              <a:xfrm>
                <a:off x="2250143" y="4257570"/>
                <a:ext cx="360964" cy="36096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u="sng"/>
              </a:p>
            </p:txBody>
          </p:sp>
          <p:sp>
            <p:nvSpPr>
              <p:cNvPr id="97" name="타원 96">
                <a:extLst>
                  <a:ext uri="{FF2B5EF4-FFF2-40B4-BE49-F238E27FC236}">
                    <a16:creationId xmlns:a16="http://schemas.microsoft.com/office/drawing/2014/main" id="{A17A30B6-48C4-EAE4-777F-C05E94A981A6}"/>
                  </a:ext>
                </a:extLst>
              </p:cNvPr>
              <p:cNvSpPr/>
              <p:nvPr/>
            </p:nvSpPr>
            <p:spPr>
              <a:xfrm>
                <a:off x="1279856" y="4257570"/>
                <a:ext cx="360964" cy="36096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u="sng"/>
              </a:p>
            </p:txBody>
          </p:sp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1E939AB0-67FC-AA09-261D-900B0932B7E6}"/>
                  </a:ext>
                </a:extLst>
              </p:cNvPr>
              <p:cNvSpPr/>
              <p:nvPr/>
            </p:nvSpPr>
            <p:spPr>
              <a:xfrm>
                <a:off x="762952" y="4618534"/>
                <a:ext cx="2378016" cy="4846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1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88B1863F-5B79-F0EE-11D5-576B2B47A410}"/>
                  </a:ext>
                </a:extLst>
              </p:cNvPr>
              <p:cNvSpPr/>
              <p:nvPr/>
            </p:nvSpPr>
            <p:spPr>
              <a:xfrm>
                <a:off x="1417438" y="4618534"/>
                <a:ext cx="85798" cy="48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1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C33CB36F-3AE7-B523-C1B3-F7431E8BA48E}"/>
                  </a:ext>
                </a:extLst>
              </p:cNvPr>
              <p:cNvSpPr/>
              <p:nvPr/>
            </p:nvSpPr>
            <p:spPr>
              <a:xfrm>
                <a:off x="2387725" y="4618534"/>
                <a:ext cx="85798" cy="48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1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54FA8C65-7E50-E07F-DB98-397E88C71888}"/>
                  </a:ext>
                </a:extLst>
              </p:cNvPr>
              <p:cNvCxnSpPr/>
              <p:nvPr/>
            </p:nvCxnSpPr>
            <p:spPr>
              <a:xfrm>
                <a:off x="1417438" y="4644007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>
                <a:extLst>
                  <a:ext uri="{FF2B5EF4-FFF2-40B4-BE49-F238E27FC236}">
                    <a16:creationId xmlns:a16="http://schemas.microsoft.com/office/drawing/2014/main" id="{F8E9992B-5D0C-F363-5F5B-82ABC7D7E83C}"/>
                  </a:ext>
                </a:extLst>
              </p:cNvPr>
              <p:cNvCxnSpPr/>
              <p:nvPr/>
            </p:nvCxnSpPr>
            <p:spPr>
              <a:xfrm>
                <a:off x="1503236" y="4642767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화살표 연결선 102">
                <a:extLst>
                  <a:ext uri="{FF2B5EF4-FFF2-40B4-BE49-F238E27FC236}">
                    <a16:creationId xmlns:a16="http://schemas.microsoft.com/office/drawing/2014/main" id="{1924765A-1E09-D3FB-944F-41F148541EB0}"/>
                  </a:ext>
                </a:extLst>
              </p:cNvPr>
              <p:cNvCxnSpPr/>
              <p:nvPr/>
            </p:nvCxnSpPr>
            <p:spPr>
              <a:xfrm>
                <a:off x="1273438" y="5004048"/>
                <a:ext cx="14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화살표 연결선 103">
                <a:extLst>
                  <a:ext uri="{FF2B5EF4-FFF2-40B4-BE49-F238E27FC236}">
                    <a16:creationId xmlns:a16="http://schemas.microsoft.com/office/drawing/2014/main" id="{E9D5C678-51B1-7FB0-069E-792A6F795F79}"/>
                  </a:ext>
                </a:extLst>
              </p:cNvPr>
              <p:cNvCxnSpPr/>
              <p:nvPr/>
            </p:nvCxnSpPr>
            <p:spPr>
              <a:xfrm rot="10800000">
                <a:off x="1503236" y="5004048"/>
                <a:ext cx="14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E67CB3-6AF9-2AEA-5D0A-363D4F3A00BE}"/>
                  </a:ext>
                </a:extLst>
              </p:cNvPr>
              <p:cNvSpPr txBox="1"/>
              <p:nvPr/>
            </p:nvSpPr>
            <p:spPr>
              <a:xfrm>
                <a:off x="1023930" y="5055012"/>
                <a:ext cx="87281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1 </a:t>
                </a:r>
                <a:r>
                  <a:rPr lang="el-GR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ko-KR" altLang="en-US" sz="9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D2AFA5E-E8DB-3E90-C3E2-8460E86C3BDE}"/>
                  </a:ext>
                </a:extLst>
              </p:cNvPr>
              <p:cNvSpPr txBox="1"/>
              <p:nvPr/>
            </p:nvSpPr>
            <p:spPr>
              <a:xfrm>
                <a:off x="2544825" y="4271136"/>
                <a:ext cx="59614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SU-8</a:t>
                </a:r>
                <a:endParaRPr lang="ko-KR" altLang="en-US" sz="9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5ACD140-BAA1-FBB8-4C59-F23649E165D7}"/>
                  </a:ext>
                </a:extLst>
              </p:cNvPr>
              <p:cNvSpPr txBox="1"/>
              <p:nvPr/>
            </p:nvSpPr>
            <p:spPr>
              <a:xfrm>
                <a:off x="2544825" y="4499992"/>
                <a:ext cx="59614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Cr/Au</a:t>
                </a:r>
                <a:endParaRPr lang="ko-KR" altLang="en-US" sz="9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E3234A2-FDAB-ADFB-EA84-A383C853E157}"/>
                  </a:ext>
                </a:extLst>
              </p:cNvPr>
              <p:cNvSpPr txBox="1"/>
              <p:nvPr/>
            </p:nvSpPr>
            <p:spPr>
              <a:xfrm>
                <a:off x="2544825" y="4697253"/>
                <a:ext cx="59614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Si/SiO2</a:t>
                </a:r>
                <a:endParaRPr lang="ko-KR" altLang="en-US" sz="9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63BB74B-2F51-295C-5D91-B51033704C9C}"/>
                  </a:ext>
                </a:extLst>
              </p:cNvPr>
              <p:cNvSpPr txBox="1"/>
              <p:nvPr/>
            </p:nvSpPr>
            <p:spPr>
              <a:xfrm>
                <a:off x="2206678" y="4330330"/>
                <a:ext cx="447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Bead</a:t>
                </a:r>
                <a:endParaRPr lang="ko-KR" altLang="en-US" sz="9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0" name="직선 화살표 연결선 109">
                <a:extLst>
                  <a:ext uri="{FF2B5EF4-FFF2-40B4-BE49-F238E27FC236}">
                    <a16:creationId xmlns:a16="http://schemas.microsoft.com/office/drawing/2014/main" id="{37BA7994-92E5-25F4-388E-E3C9E579D6FD}"/>
                  </a:ext>
                </a:extLst>
              </p:cNvPr>
              <p:cNvCxnSpPr/>
              <p:nvPr/>
            </p:nvCxnSpPr>
            <p:spPr>
              <a:xfrm>
                <a:off x="1064293" y="4353221"/>
                <a:ext cx="792088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화살표 연결선 110">
                <a:extLst>
                  <a:ext uri="{FF2B5EF4-FFF2-40B4-BE49-F238E27FC236}">
                    <a16:creationId xmlns:a16="http://schemas.microsoft.com/office/drawing/2014/main" id="{3FE7F5ED-5AE9-3DBC-E3E2-FF560021E07E}"/>
                  </a:ext>
                </a:extLst>
              </p:cNvPr>
              <p:cNvCxnSpPr/>
              <p:nvPr/>
            </p:nvCxnSpPr>
            <p:spPr>
              <a:xfrm>
                <a:off x="1064293" y="4438052"/>
                <a:ext cx="792088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화살표 연결선 111">
                <a:extLst>
                  <a:ext uri="{FF2B5EF4-FFF2-40B4-BE49-F238E27FC236}">
                    <a16:creationId xmlns:a16="http://schemas.microsoft.com/office/drawing/2014/main" id="{0E03DBC6-0A96-27C9-A190-933F5AC2977A}"/>
                  </a:ext>
                </a:extLst>
              </p:cNvPr>
              <p:cNvCxnSpPr/>
              <p:nvPr/>
            </p:nvCxnSpPr>
            <p:spPr>
              <a:xfrm>
                <a:off x="1064293" y="4522883"/>
                <a:ext cx="792088" cy="0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직선 화살표 연결선 112">
                <a:extLst>
                  <a:ext uri="{FF2B5EF4-FFF2-40B4-BE49-F238E27FC236}">
                    <a16:creationId xmlns:a16="http://schemas.microsoft.com/office/drawing/2014/main" id="{F5F4BB04-84B6-CE46-4D8C-1FB0DBE76A15}"/>
                  </a:ext>
                </a:extLst>
              </p:cNvPr>
              <p:cNvCxnSpPr/>
              <p:nvPr/>
            </p:nvCxnSpPr>
            <p:spPr>
              <a:xfrm flipV="1">
                <a:off x="1232879" y="4072387"/>
                <a:ext cx="184559" cy="2739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med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144E69C-F238-ACC0-24AF-E426E048E8B7}"/>
                  </a:ext>
                </a:extLst>
              </p:cNvPr>
              <p:cNvSpPr txBox="1"/>
              <p:nvPr/>
            </p:nvSpPr>
            <p:spPr>
              <a:xfrm>
                <a:off x="894798" y="3738200"/>
                <a:ext cx="1161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Impedance change</a:t>
                </a:r>
                <a:endParaRPr lang="ko-KR" altLang="en-US" sz="9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205F7F2-6FE1-66AE-0D0C-0E43DC85D429}"/>
                </a:ext>
              </a:extLst>
            </p:cNvPr>
            <p:cNvSpPr txBox="1"/>
            <p:nvPr/>
          </p:nvSpPr>
          <p:spPr>
            <a:xfrm>
              <a:off x="2815436" y="4780550"/>
              <a:ext cx="197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ko-KR" alt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F6E19882-ED30-9490-61D6-CE79CDDB3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284" t="156" r="31694" b="46"/>
            <a:stretch/>
          </p:blipFill>
          <p:spPr>
            <a:xfrm>
              <a:off x="228516" y="2585959"/>
              <a:ext cx="2542732" cy="2055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863528E-F383-0B3B-71D9-59653AA7B084}"/>
                </a:ext>
              </a:extLst>
            </p:cNvPr>
            <p:cNvSpPr txBox="1"/>
            <p:nvPr/>
          </p:nvSpPr>
          <p:spPr>
            <a:xfrm>
              <a:off x="228516" y="2585959"/>
              <a:ext cx="197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ko-KR" alt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852FA51-2ECA-0910-5A06-2A6A212F9AC9}"/>
                </a:ext>
              </a:extLst>
            </p:cNvPr>
            <p:cNvSpPr txBox="1"/>
            <p:nvPr/>
          </p:nvSpPr>
          <p:spPr>
            <a:xfrm>
              <a:off x="2676788" y="2585959"/>
              <a:ext cx="197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ko-KR" alt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217641FD-E778-FB04-5859-ACF38DB9F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41136" b="13687"/>
            <a:stretch/>
          </p:blipFill>
          <p:spPr>
            <a:xfrm>
              <a:off x="5481412" y="4902649"/>
              <a:ext cx="1148072" cy="13210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6A3F31-3EF6-5C9F-96CE-506684B57980}"/>
                </a:ext>
              </a:extLst>
            </p:cNvPr>
            <p:cNvSpPr txBox="1"/>
            <p:nvPr/>
          </p:nvSpPr>
          <p:spPr>
            <a:xfrm>
              <a:off x="5215369" y="4758041"/>
              <a:ext cx="197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ko-KR" alt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D6A36D0F-1FCB-764A-D557-AD6DFF6E3F08}"/>
                </a:ext>
              </a:extLst>
            </p:cNvPr>
            <p:cNvGrpSpPr/>
            <p:nvPr/>
          </p:nvGrpSpPr>
          <p:grpSpPr>
            <a:xfrm>
              <a:off x="2945811" y="4758041"/>
              <a:ext cx="2250937" cy="1800000"/>
              <a:chOff x="2945811" y="4758041"/>
              <a:chExt cx="2250937" cy="1800000"/>
            </a:xfrm>
          </p:grpSpPr>
          <p:graphicFrame>
            <p:nvGraphicFramePr>
              <p:cNvPr id="89" name="개체 88">
                <a:extLst>
                  <a:ext uri="{FF2B5EF4-FFF2-40B4-BE49-F238E27FC236}">
                    <a16:creationId xmlns:a16="http://schemas.microsoft.com/office/drawing/2014/main" id="{3D53E374-D3F2-5B49-C9F2-CDA0D393AB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6012755"/>
                  </p:ext>
                </p:extLst>
              </p:nvPr>
            </p:nvGraphicFramePr>
            <p:xfrm>
              <a:off x="2945811" y="4758041"/>
              <a:ext cx="2250937" cy="180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ph" r:id="rId14" imgW="9000720" imgH="7199280" progId="Origin50.Graph">
                      <p:embed/>
                    </p:oleObj>
                  </mc:Choice>
                  <mc:Fallback>
                    <p:oleObj name="Graph" r:id="rId14" imgW="9000720" imgH="7199280" progId="Origin50.Graph">
                      <p:embed/>
                      <p:pic>
                        <p:nvPicPr>
                          <p:cNvPr id="124" name="개체 123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2945811" y="4758041"/>
                            <a:ext cx="2250937" cy="180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0" name="직선 화살표 연결선 89">
                <a:extLst>
                  <a:ext uri="{FF2B5EF4-FFF2-40B4-BE49-F238E27FC236}">
                    <a16:creationId xmlns:a16="http://schemas.microsoft.com/office/drawing/2014/main" id="{D6B3BAA4-2CC0-B1A1-DFBE-3934D32AE490}"/>
                  </a:ext>
                </a:extLst>
              </p:cNvPr>
              <p:cNvCxnSpPr/>
              <p:nvPr/>
            </p:nvCxnSpPr>
            <p:spPr>
              <a:xfrm>
                <a:off x="3477209" y="5288265"/>
                <a:ext cx="1368152" cy="41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ABA0FCB-316A-9A8E-11DE-44635123BD80}"/>
                  </a:ext>
                </a:extLst>
              </p:cNvPr>
              <p:cNvSpPr txBox="1"/>
              <p:nvPr/>
            </p:nvSpPr>
            <p:spPr>
              <a:xfrm>
                <a:off x="4291717" y="5292080"/>
                <a:ext cx="793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Impedance decrease</a:t>
                </a:r>
                <a:endParaRPr lang="ko-KR" altLang="en-US" sz="8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7AD2B0AA-BFE2-BB8C-2EC7-C3B95EB46B63}"/>
              </a:ext>
            </a:extLst>
          </p:cNvPr>
          <p:cNvGrpSpPr/>
          <p:nvPr/>
        </p:nvGrpSpPr>
        <p:grpSpPr>
          <a:xfrm>
            <a:off x="14218625" y="10967638"/>
            <a:ext cx="6926127" cy="1439685"/>
            <a:chOff x="14218625" y="10770655"/>
            <a:chExt cx="6926127" cy="1439685"/>
          </a:xfrm>
        </p:grpSpPr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4972C8C8-F63E-BD24-2B4D-1B5C47D24E56}"/>
                </a:ext>
              </a:extLst>
            </p:cNvPr>
            <p:cNvGrpSpPr/>
            <p:nvPr/>
          </p:nvGrpSpPr>
          <p:grpSpPr>
            <a:xfrm>
              <a:off x="15894304" y="10770655"/>
              <a:ext cx="1800000" cy="1439683"/>
              <a:chOff x="549000" y="2843808"/>
              <a:chExt cx="2880000" cy="2303492"/>
            </a:xfrm>
          </p:grpSpPr>
          <p:graphicFrame>
            <p:nvGraphicFramePr>
              <p:cNvPr id="144" name="개체 143">
                <a:extLst>
                  <a:ext uri="{FF2B5EF4-FFF2-40B4-BE49-F238E27FC236}">
                    <a16:creationId xmlns:a16="http://schemas.microsoft.com/office/drawing/2014/main" id="{4B1B562B-C50B-DF63-4FFA-1024CC2234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6063871"/>
                  </p:ext>
                </p:extLst>
              </p:nvPr>
            </p:nvGraphicFramePr>
            <p:xfrm>
              <a:off x="549000" y="2843808"/>
              <a:ext cx="2880000" cy="2303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ph" r:id="rId16" imgW="3600000" imgH="2879640" progId="Origin50.Graph">
                      <p:embed/>
                    </p:oleObj>
                  </mc:Choice>
                  <mc:Fallback>
                    <p:oleObj name="Graph" r:id="rId16" imgW="3600000" imgH="2879640" progId="Origin50.Graph">
                      <p:embed/>
                      <p:pic>
                        <p:nvPicPr>
                          <p:cNvPr id="5" name="개체 4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549000" y="2843808"/>
                            <a:ext cx="2880000" cy="230349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E54E209-6D31-C035-92CD-417ED0BF9367}"/>
                  </a:ext>
                </a:extLst>
              </p:cNvPr>
              <p:cNvSpPr txBox="1"/>
              <p:nvPr/>
            </p:nvSpPr>
            <p:spPr>
              <a:xfrm>
                <a:off x="1708866" y="3999640"/>
                <a:ext cx="1609994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000"/>
                <a:r>
                  <a:rPr lang="en-US" altLang="ko-K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AUC = 0.82667</a:t>
                </a:r>
              </a:p>
            </p:txBody>
          </p:sp>
        </p:grp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4A1C3827-CADC-B8E0-6318-5C4507D12B9E}"/>
                </a:ext>
              </a:extLst>
            </p:cNvPr>
            <p:cNvGrpSpPr/>
            <p:nvPr/>
          </p:nvGrpSpPr>
          <p:grpSpPr>
            <a:xfrm>
              <a:off x="19344752" y="10770656"/>
              <a:ext cx="1800000" cy="1439683"/>
              <a:chOff x="3429000" y="2843808"/>
              <a:chExt cx="2880000" cy="2303492"/>
            </a:xfrm>
          </p:grpSpPr>
          <p:graphicFrame>
            <p:nvGraphicFramePr>
              <p:cNvPr id="142" name="개체 141">
                <a:extLst>
                  <a:ext uri="{FF2B5EF4-FFF2-40B4-BE49-F238E27FC236}">
                    <a16:creationId xmlns:a16="http://schemas.microsoft.com/office/drawing/2014/main" id="{F4008499-A5DB-8140-35FC-00B7761244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3692125"/>
                  </p:ext>
                </p:extLst>
              </p:nvPr>
            </p:nvGraphicFramePr>
            <p:xfrm>
              <a:off x="3429000" y="2843808"/>
              <a:ext cx="2880000" cy="2303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ph" r:id="rId18" imgW="3600000" imgH="2879640" progId="Origin50.Graph">
                      <p:embed/>
                    </p:oleObj>
                  </mc:Choice>
                  <mc:Fallback>
                    <p:oleObj name="Graph" r:id="rId18" imgW="3600000" imgH="2879640" progId="Origin50.Graph">
                      <p:embed/>
                      <p:pic>
                        <p:nvPicPr>
                          <p:cNvPr id="6" name="개체 5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3429000" y="2843808"/>
                            <a:ext cx="2880000" cy="230349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68118EB-9B1E-4310-8C23-C9B491FD2D02}"/>
                  </a:ext>
                </a:extLst>
              </p:cNvPr>
              <p:cNvSpPr txBox="1"/>
              <p:nvPr/>
            </p:nvSpPr>
            <p:spPr>
              <a:xfrm>
                <a:off x="4572446" y="4060600"/>
                <a:ext cx="1662989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000"/>
                <a:r>
                  <a:rPr lang="en-US" altLang="ko-K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AUC = 0.86222</a:t>
                </a:r>
              </a:p>
            </p:txBody>
          </p:sp>
        </p:grpSp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F50D9B34-A4E3-ADD9-E825-88CAAC1B2216}"/>
                </a:ext>
              </a:extLst>
            </p:cNvPr>
            <p:cNvGrpSpPr/>
            <p:nvPr/>
          </p:nvGrpSpPr>
          <p:grpSpPr>
            <a:xfrm>
              <a:off x="14218625" y="10770657"/>
              <a:ext cx="1800000" cy="1439683"/>
              <a:chOff x="14393885" y="10770657"/>
              <a:chExt cx="1800000" cy="1439683"/>
            </a:xfrm>
          </p:grpSpPr>
          <p:graphicFrame>
            <p:nvGraphicFramePr>
              <p:cNvPr id="130" name="개체 129">
                <a:extLst>
                  <a:ext uri="{FF2B5EF4-FFF2-40B4-BE49-F238E27FC236}">
                    <a16:creationId xmlns:a16="http://schemas.microsoft.com/office/drawing/2014/main" id="{5BA568D9-BB82-8BC1-211D-9BD5109CDB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532614"/>
                  </p:ext>
                </p:extLst>
              </p:nvPr>
            </p:nvGraphicFramePr>
            <p:xfrm>
              <a:off x="14393885" y="10770657"/>
              <a:ext cx="1800000" cy="14396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ph" r:id="rId20" imgW="3600000" imgH="2879640" progId="Origin50.Graph">
                      <p:embed/>
                    </p:oleObj>
                  </mc:Choice>
                  <mc:Fallback>
                    <p:oleObj name="Graph" r:id="rId20" imgW="3600000" imgH="2879640" progId="Origin50.Graph">
                      <p:embed/>
                      <p:pic>
                        <p:nvPicPr>
                          <p:cNvPr id="3" name="개체 2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14393885" y="10770657"/>
                            <a:ext cx="1800000" cy="143968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A17F974-D4F0-FAE7-7D83-B6D7E928911C}"/>
                  </a:ext>
                </a:extLst>
              </p:cNvPr>
              <p:cNvSpPr txBox="1"/>
              <p:nvPr/>
            </p:nvSpPr>
            <p:spPr>
              <a:xfrm>
                <a:off x="14888033" y="10929760"/>
                <a:ext cx="9451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0.00423</a:t>
                </a:r>
                <a:endParaRPr lang="ko-KR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왼쪽 대괄호 138">
                <a:extLst>
                  <a:ext uri="{FF2B5EF4-FFF2-40B4-BE49-F238E27FC236}">
                    <a16:creationId xmlns:a16="http://schemas.microsoft.com/office/drawing/2014/main" id="{1B368BA0-4E20-9E88-E594-5DBB60BAC506}"/>
                  </a:ext>
                </a:extLst>
              </p:cNvPr>
              <p:cNvSpPr/>
              <p:nvPr/>
            </p:nvSpPr>
            <p:spPr>
              <a:xfrm rot="5400000">
                <a:off x="15335226" y="10482568"/>
                <a:ext cx="50719" cy="945104"/>
              </a:xfrm>
              <a:prstGeom prst="leftBracke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165" name="그룹 164">
              <a:extLst>
                <a:ext uri="{FF2B5EF4-FFF2-40B4-BE49-F238E27FC236}">
                  <a16:creationId xmlns:a16="http://schemas.microsoft.com/office/drawing/2014/main" id="{8DDF266E-EF68-6F9D-76EA-E5FFFF0C74F6}"/>
                </a:ext>
              </a:extLst>
            </p:cNvPr>
            <p:cNvGrpSpPr/>
            <p:nvPr/>
          </p:nvGrpSpPr>
          <p:grpSpPr>
            <a:xfrm>
              <a:off x="17679785" y="10770657"/>
              <a:ext cx="1800000" cy="1439683"/>
              <a:chOff x="16193885" y="10770657"/>
              <a:chExt cx="1800000" cy="1439683"/>
            </a:xfrm>
          </p:grpSpPr>
          <p:graphicFrame>
            <p:nvGraphicFramePr>
              <p:cNvPr id="131" name="개체 130">
                <a:extLst>
                  <a:ext uri="{FF2B5EF4-FFF2-40B4-BE49-F238E27FC236}">
                    <a16:creationId xmlns:a16="http://schemas.microsoft.com/office/drawing/2014/main" id="{9DAC341C-629C-9FFB-E008-DA020E474B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8860643"/>
                  </p:ext>
                </p:extLst>
              </p:nvPr>
            </p:nvGraphicFramePr>
            <p:xfrm>
              <a:off x="16193885" y="10770657"/>
              <a:ext cx="1800000" cy="14396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ph" r:id="rId22" imgW="3600000" imgH="2879640" progId="Origin50.Graph">
                      <p:embed/>
                    </p:oleObj>
                  </mc:Choice>
                  <mc:Fallback>
                    <p:oleObj name="Graph" r:id="rId22" imgW="3600000" imgH="2879640" progId="Origin50.Graph">
                      <p:embed/>
                      <p:pic>
                        <p:nvPicPr>
                          <p:cNvPr id="4" name="개체 3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6193885" y="10770657"/>
                            <a:ext cx="1800000" cy="143968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8131F8-FA64-5D89-0E17-5EE0C890DA0E}"/>
                  </a:ext>
                </a:extLst>
              </p:cNvPr>
              <p:cNvSpPr txBox="1"/>
              <p:nvPr/>
            </p:nvSpPr>
            <p:spPr>
              <a:xfrm>
                <a:off x="16688033" y="10929760"/>
                <a:ext cx="9451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0.00034</a:t>
                </a:r>
                <a:endParaRPr lang="ko-KR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왼쪽 대괄호 140">
                <a:extLst>
                  <a:ext uri="{FF2B5EF4-FFF2-40B4-BE49-F238E27FC236}">
                    <a16:creationId xmlns:a16="http://schemas.microsoft.com/office/drawing/2014/main" id="{B6987281-C0AC-E1A3-3186-51955D79C36E}"/>
                  </a:ext>
                </a:extLst>
              </p:cNvPr>
              <p:cNvSpPr/>
              <p:nvPr/>
            </p:nvSpPr>
            <p:spPr>
              <a:xfrm rot="5400000">
                <a:off x="17135226" y="10482568"/>
                <a:ext cx="50719" cy="945104"/>
              </a:xfrm>
              <a:prstGeom prst="leftBracke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F704F395-01E8-B88D-AFE4-EEFF8B126887}"/>
              </a:ext>
            </a:extLst>
          </p:cNvPr>
          <p:cNvGrpSpPr>
            <a:grpSpLocks noChangeAspect="1"/>
          </p:cNvGrpSpPr>
          <p:nvPr/>
        </p:nvGrpSpPr>
        <p:grpSpPr>
          <a:xfrm>
            <a:off x="21250729" y="9325449"/>
            <a:ext cx="6480000" cy="6113339"/>
            <a:chOff x="549000" y="1358612"/>
            <a:chExt cx="5760000" cy="5434058"/>
          </a:xfrm>
        </p:grpSpPr>
        <p:graphicFrame>
          <p:nvGraphicFramePr>
            <p:cNvPr id="149" name="개체 148">
              <a:extLst>
                <a:ext uri="{FF2B5EF4-FFF2-40B4-BE49-F238E27FC236}">
                  <a16:creationId xmlns:a16="http://schemas.microsoft.com/office/drawing/2014/main" id="{6B127FA7-1735-E991-2DF4-F774E9025D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6306778"/>
                </p:ext>
              </p:extLst>
            </p:nvPr>
          </p:nvGraphicFramePr>
          <p:xfrm>
            <a:off x="549000" y="1358612"/>
            <a:ext cx="2880000" cy="2303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4" imgW="3600000" imgH="2879640" progId="Origin50.Graph">
                    <p:embed/>
                  </p:oleObj>
                </mc:Choice>
                <mc:Fallback>
                  <p:oleObj name="Graph" r:id="rId24" imgW="3600000" imgH="2879640" progId="Origin50.Graph">
                    <p:embed/>
                    <p:pic>
                      <p:nvPicPr>
                        <p:cNvPr id="4" name="개체 3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49000" y="1358612"/>
                          <a:ext cx="2880000" cy="2303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개체 149">
              <a:extLst>
                <a:ext uri="{FF2B5EF4-FFF2-40B4-BE49-F238E27FC236}">
                  <a16:creationId xmlns:a16="http://schemas.microsoft.com/office/drawing/2014/main" id="{AE03108A-789A-5DE2-E441-095D08A69E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614662"/>
                </p:ext>
              </p:extLst>
            </p:nvPr>
          </p:nvGraphicFramePr>
          <p:xfrm>
            <a:off x="3429000" y="1358612"/>
            <a:ext cx="2880000" cy="2303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6" imgW="3600000" imgH="2879640" progId="Origin50.Graph">
                    <p:embed/>
                  </p:oleObj>
                </mc:Choice>
                <mc:Fallback>
                  <p:oleObj name="Graph" r:id="rId26" imgW="3600000" imgH="2879640" progId="Origin50.Graph">
                    <p:embed/>
                    <p:pic>
                      <p:nvPicPr>
                        <p:cNvPr id="5" name="개체 4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429000" y="1358612"/>
                          <a:ext cx="2880000" cy="2303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개체 150">
              <a:extLst>
                <a:ext uri="{FF2B5EF4-FFF2-40B4-BE49-F238E27FC236}">
                  <a16:creationId xmlns:a16="http://schemas.microsoft.com/office/drawing/2014/main" id="{3ACC458A-B176-8CF8-BBCE-4F23A16760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760825"/>
                </p:ext>
              </p:extLst>
            </p:nvPr>
          </p:nvGraphicFramePr>
          <p:xfrm>
            <a:off x="549000" y="4489178"/>
            <a:ext cx="2880000" cy="2303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8" imgW="3600000" imgH="2879640" progId="Origin50.Graph">
                    <p:embed/>
                  </p:oleObj>
                </mc:Choice>
                <mc:Fallback>
                  <p:oleObj name="Graph" r:id="rId28" imgW="3600000" imgH="2879640" progId="Origin50.Graph">
                    <p:embed/>
                    <p:pic>
                      <p:nvPicPr>
                        <p:cNvPr id="6" name="개체 5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49000" y="4489178"/>
                          <a:ext cx="2880000" cy="2303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개체 151">
              <a:extLst>
                <a:ext uri="{FF2B5EF4-FFF2-40B4-BE49-F238E27FC236}">
                  <a16:creationId xmlns:a16="http://schemas.microsoft.com/office/drawing/2014/main" id="{276E039F-0A98-9B50-8B08-CD8D283DD9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1769296"/>
                </p:ext>
              </p:extLst>
            </p:nvPr>
          </p:nvGraphicFramePr>
          <p:xfrm>
            <a:off x="3429000" y="4489178"/>
            <a:ext cx="2880000" cy="2303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0" imgW="3600000" imgH="2879640" progId="Origin50.Graph">
                    <p:embed/>
                  </p:oleObj>
                </mc:Choice>
                <mc:Fallback>
                  <p:oleObj name="Graph" r:id="rId30" imgW="3600000" imgH="2879640" progId="Origin50.Graph">
                    <p:embed/>
                    <p:pic>
                      <p:nvPicPr>
                        <p:cNvPr id="7" name="개체 6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429000" y="4489178"/>
                          <a:ext cx="2880000" cy="2303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4EFF78F-7197-AC7A-A641-9106E6914EBE}"/>
                </a:ext>
              </a:extLst>
            </p:cNvPr>
            <p:cNvSpPr txBox="1"/>
            <p:nvPr/>
          </p:nvSpPr>
          <p:spPr>
            <a:xfrm>
              <a:off x="2210626" y="1535584"/>
              <a:ext cx="91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-0.51246</a:t>
              </a:r>
            </a:p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0.00044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33D74C5-F08A-EE32-30D2-4850C9084A1C}"/>
                </a:ext>
              </a:extLst>
            </p:cNvPr>
            <p:cNvSpPr txBox="1"/>
            <p:nvPr/>
          </p:nvSpPr>
          <p:spPr>
            <a:xfrm>
              <a:off x="5090626" y="1535584"/>
              <a:ext cx="91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-0.07186</a:t>
              </a:r>
            </a:p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0.64701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E65C209-3C1E-18A2-CAA5-32081BC82D28}"/>
                </a:ext>
              </a:extLst>
            </p:cNvPr>
            <p:cNvSpPr txBox="1"/>
            <p:nvPr/>
          </p:nvSpPr>
          <p:spPr>
            <a:xfrm>
              <a:off x="2210626" y="4666151"/>
              <a:ext cx="91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0.57937</a:t>
              </a:r>
            </a:p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&lt; 0.0001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EA2CB34-9C91-A875-C114-1F15AAD04E3F}"/>
                </a:ext>
              </a:extLst>
            </p:cNvPr>
            <p:cNvSpPr txBox="1"/>
            <p:nvPr/>
          </p:nvSpPr>
          <p:spPr>
            <a:xfrm>
              <a:off x="5090626" y="4666150"/>
              <a:ext cx="91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0.16254</a:t>
              </a:r>
            </a:p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0.29768</a:t>
              </a: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F4EB9177-B8C0-6BFC-9E85-CB05DDACAFF8}"/>
              </a:ext>
            </a:extLst>
          </p:cNvPr>
          <p:cNvGrpSpPr>
            <a:grpSpLocks noChangeAspect="1"/>
          </p:cNvGrpSpPr>
          <p:nvPr/>
        </p:nvGrpSpPr>
        <p:grpSpPr>
          <a:xfrm>
            <a:off x="14410250" y="13811636"/>
            <a:ext cx="6480000" cy="2591429"/>
            <a:chOff x="549000" y="395536"/>
            <a:chExt cx="5760000" cy="2303492"/>
          </a:xfrm>
        </p:grpSpPr>
        <p:graphicFrame>
          <p:nvGraphicFramePr>
            <p:cNvPr id="169" name="개체 168">
              <a:extLst>
                <a:ext uri="{FF2B5EF4-FFF2-40B4-BE49-F238E27FC236}">
                  <a16:creationId xmlns:a16="http://schemas.microsoft.com/office/drawing/2014/main" id="{0F110B4D-4540-4A64-E975-55AE4BEF58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1084122"/>
                </p:ext>
              </p:extLst>
            </p:nvPr>
          </p:nvGraphicFramePr>
          <p:xfrm>
            <a:off x="549000" y="395536"/>
            <a:ext cx="2880000" cy="2303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2" imgW="3600000" imgH="2879640" progId="Origin50.Graph">
                    <p:embed/>
                  </p:oleObj>
                </mc:Choice>
                <mc:Fallback>
                  <p:oleObj name="Graph" r:id="rId32" imgW="3600000" imgH="2879640" progId="Origin50.Graph">
                    <p:embed/>
                    <p:pic>
                      <p:nvPicPr>
                        <p:cNvPr id="147" name="개체 146">
                          <a:extLst>
                            <a:ext uri="{FF2B5EF4-FFF2-40B4-BE49-F238E27FC236}">
                              <a16:creationId xmlns:a16="http://schemas.microsoft.com/office/drawing/2014/main" id="{0F6EE360-1E40-4551-1C64-E0F3042DF62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549000" y="395536"/>
                          <a:ext cx="2880000" cy="2303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0" name="개체 169">
              <a:extLst>
                <a:ext uri="{FF2B5EF4-FFF2-40B4-BE49-F238E27FC236}">
                  <a16:creationId xmlns:a16="http://schemas.microsoft.com/office/drawing/2014/main" id="{7E26F5BC-2223-A3FA-C0F9-BCF21248CB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92248"/>
                </p:ext>
              </p:extLst>
            </p:nvPr>
          </p:nvGraphicFramePr>
          <p:xfrm>
            <a:off x="3429000" y="395536"/>
            <a:ext cx="2880000" cy="2303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4" imgW="3600000" imgH="2879640" progId="Origin50.Graph">
                    <p:embed/>
                  </p:oleObj>
                </mc:Choice>
                <mc:Fallback>
                  <p:oleObj name="Graph" r:id="rId34" imgW="3600000" imgH="2879640" progId="Origin50.Graph">
                    <p:embed/>
                    <p:pic>
                      <p:nvPicPr>
                        <p:cNvPr id="148" name="개체 147">
                          <a:extLst>
                            <a:ext uri="{FF2B5EF4-FFF2-40B4-BE49-F238E27FC236}">
                              <a16:creationId xmlns:a16="http://schemas.microsoft.com/office/drawing/2014/main" id="{9C06466F-B2D6-F1CA-74A6-A16ECDF4E9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3429000" y="395536"/>
                          <a:ext cx="2880000" cy="2303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972960B-21D4-9171-05A8-825E3403F5A4}"/>
                </a:ext>
              </a:extLst>
            </p:cNvPr>
            <p:cNvSpPr txBox="1"/>
            <p:nvPr/>
          </p:nvSpPr>
          <p:spPr>
            <a:xfrm>
              <a:off x="2210626" y="572508"/>
              <a:ext cx="91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0.23824</a:t>
              </a:r>
            </a:p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0.12394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1F6F152-9151-6C65-6D53-92D44D2D6546}"/>
                </a:ext>
              </a:extLst>
            </p:cNvPr>
            <p:cNvSpPr txBox="1"/>
            <p:nvPr/>
          </p:nvSpPr>
          <p:spPr>
            <a:xfrm>
              <a:off x="5090626" y="572508"/>
              <a:ext cx="91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0.28072</a:t>
              </a:r>
            </a:p>
            <a:p>
              <a:pPr defTabSz="108000"/>
              <a:r>
                <a:rPr lang="en-US" altLang="ko-K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	= 0.06824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55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658</TotalTime>
  <Words>815</Words>
  <Application>Microsoft Macintosh PowerPoint</Application>
  <PresentationFormat>사용자 지정</PresentationFormat>
  <Paragraphs>75</Paragraphs>
  <Slides>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Apple SD Gothic Neo</vt:lpstr>
      <vt:lpstr>맑은 고딕</vt:lpstr>
      <vt:lpstr>Arial</vt:lpstr>
      <vt:lpstr>Calibri</vt:lpstr>
      <vt:lpstr>Calibri Light</vt:lpstr>
      <vt:lpstr>Office 테마</vt:lpstr>
      <vt:lpstr>Graph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Smith</dc:creator>
  <cp:lastModifiedBy>이수현</cp:lastModifiedBy>
  <cp:revision>96</cp:revision>
  <cp:lastPrinted>2023-07-03T06:31:35Z</cp:lastPrinted>
  <dcterms:created xsi:type="dcterms:W3CDTF">2021-02-03T17:15:00Z</dcterms:created>
  <dcterms:modified xsi:type="dcterms:W3CDTF">2023-07-07T08:18:06Z</dcterms:modified>
</cp:coreProperties>
</file>