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sldIdLst>
    <p:sldId id="256" r:id="rId2"/>
  </p:sldIdLst>
  <p:sldSz cx="51206400" cy="2560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64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672"/>
  </p:normalViewPr>
  <p:slideViewPr>
    <p:cSldViewPr snapToGrid="0" snapToObjects="1">
      <p:cViewPr varScale="1">
        <p:scale>
          <a:sx n="33" d="100"/>
          <a:sy n="33" d="100"/>
        </p:scale>
        <p:origin x="432" y="1760"/>
      </p:cViewPr>
      <p:guideLst>
        <p:guide orient="horz" pos="8064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E75A8-0360-495E-A230-45402E776272}" type="datetimeFigureOut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B04DB-5053-459C-9369-26AA6C70E4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3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22349" rtl="0" eaLnBrk="1" latinLnBrk="1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711175" algn="l" defTabSz="1422349" rtl="0" eaLnBrk="1" latinLnBrk="1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1422349" algn="l" defTabSz="1422349" rtl="0" eaLnBrk="1" latinLnBrk="1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2133524" algn="l" defTabSz="1422349" rtl="0" eaLnBrk="1" latinLnBrk="1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2844698" algn="l" defTabSz="1422349" rtl="0" eaLnBrk="1" latinLnBrk="1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3555873" algn="l" defTabSz="1422349" rtl="0" eaLnBrk="1" latinLnBrk="1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4267048" algn="l" defTabSz="1422349" rtl="0" eaLnBrk="1" latinLnBrk="1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4978222" algn="l" defTabSz="1422349" rtl="0" eaLnBrk="1" latinLnBrk="1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5689397" algn="l" defTabSz="1422349" rtl="0" eaLnBrk="1" latinLnBrk="1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B04DB-5053-459C-9369-26AA6C70E41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4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190155"/>
            <a:ext cx="38404800" cy="8913707"/>
          </a:xfrm>
        </p:spPr>
        <p:txBody>
          <a:bodyPr anchor="b"/>
          <a:lstStyle>
            <a:lvl1pPr algn="ctr">
              <a:defRPr sz="2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3447609"/>
            <a:ext cx="38404800" cy="6181511"/>
          </a:xfrm>
        </p:spPr>
        <p:txBody>
          <a:bodyPr/>
          <a:lstStyle>
            <a:lvl1pPr marL="0" indent="0" algn="ctr">
              <a:buNone/>
              <a:defRPr sz="8960"/>
            </a:lvl1pPr>
            <a:lvl2pPr marL="1706865" indent="0" algn="ctr">
              <a:buNone/>
              <a:defRPr sz="7467"/>
            </a:lvl2pPr>
            <a:lvl3pPr marL="3413730" indent="0" algn="ctr">
              <a:buNone/>
              <a:defRPr sz="6720"/>
            </a:lvl3pPr>
            <a:lvl4pPr marL="5120594" indent="0" algn="ctr">
              <a:buNone/>
              <a:defRPr sz="5973"/>
            </a:lvl4pPr>
            <a:lvl5pPr marL="6827459" indent="0" algn="ctr">
              <a:buNone/>
              <a:defRPr sz="5973"/>
            </a:lvl5pPr>
            <a:lvl6pPr marL="8534324" indent="0" algn="ctr">
              <a:buNone/>
              <a:defRPr sz="5973"/>
            </a:lvl6pPr>
            <a:lvl7pPr marL="10241189" indent="0" algn="ctr">
              <a:buNone/>
              <a:defRPr sz="5973"/>
            </a:lvl7pPr>
            <a:lvl8pPr marL="11948053" indent="0" algn="ctr">
              <a:buNone/>
              <a:defRPr sz="5973"/>
            </a:lvl8pPr>
            <a:lvl9pPr marL="13654918" indent="0" algn="ctr">
              <a:buNone/>
              <a:defRPr sz="597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4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5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363133"/>
            <a:ext cx="11041380" cy="2169752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363133"/>
            <a:ext cx="32484060" cy="2169752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5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83389-D330-9F48-8079-8C7E1BDB46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96" y="737540"/>
            <a:ext cx="39283372" cy="5162786"/>
          </a:xfrm>
          <a:prstGeom prst="rect">
            <a:avLst/>
          </a:prstGeom>
        </p:spPr>
        <p:txBody>
          <a:bodyPr anchor="ctr"/>
          <a:lstStyle>
            <a:lvl1pPr marL="0" marR="0" indent="0" algn="l" defTabSz="3413858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89" b="1" spc="31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Poster Title Here Insert Poster Title Here Insert Poster Title Here Insert Poster Title Here Insert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42D780-CB3D-1443-BBF2-70E0F3E1F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9896" y="5900327"/>
            <a:ext cx="49149380" cy="2481674"/>
          </a:xfrm>
          <a:prstGeom prst="rect">
            <a:avLst/>
          </a:prstGeom>
        </p:spPr>
        <p:txBody>
          <a:bodyPr anchor="ctr"/>
          <a:lstStyle>
            <a:lvl1pPr marL="0" marR="0" indent="0" algn="l" defTabSz="341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33" b="0" spc="31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Presenters Name BOLD, Insert Author Names, Insert Author Names, Insert Author Names, Insert Author Names, </a:t>
            </a:r>
            <a:br>
              <a:rPr lang="en-US" dirty="0"/>
            </a:br>
            <a:r>
              <a:rPr lang="en-US" dirty="0"/>
              <a:t>Insert Author Names, Insert Author Names, Insert Author Names, Insert Author Names, Insert Author Names, Insert Author Names,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F1377C-36FB-BE4F-AE8B-F33655FF8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23268" y="903621"/>
            <a:ext cx="9866008" cy="1391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800" b="1" spc="77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P1-001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FE2A658-371D-5A4E-9023-3AD003585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95" y="8531116"/>
            <a:ext cx="49149378" cy="2242806"/>
          </a:xfrm>
          <a:prstGeom prst="rect">
            <a:avLst/>
          </a:prstGeom>
        </p:spPr>
        <p:txBody>
          <a:bodyPr anchor="ctr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33" b="0" spc="311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KEY TAKEAWAY Here Insert KEY TAKEAWAY Here Insert KEY TAKEAWAY Here Insert KEY TAKEAWAY Here Insert KEY TAKEAWAY Here Insert KEY TAKEAWAY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637A13-FE4C-BA46-97FC-DE2B8A694CBA}"/>
              </a:ext>
            </a:extLst>
          </p:cNvPr>
          <p:cNvSpPr/>
          <p:nvPr userDrawn="1"/>
        </p:nvSpPr>
        <p:spPr>
          <a:xfrm>
            <a:off x="766486" y="10884454"/>
            <a:ext cx="9929158" cy="13934975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6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F37EACE-1592-214F-9194-D7CBC77FD0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017377" y="18829391"/>
            <a:ext cx="3280225" cy="328022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11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E06EAC3-4245-4E45-8B0D-BC8CA64E3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895" y="12801601"/>
            <a:ext cx="8928750" cy="11582401"/>
          </a:xfrm>
          <a:prstGeom prst="rect">
            <a:avLst/>
          </a:prstGeom>
        </p:spPr>
        <p:txBody>
          <a:bodyPr anchor="t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spc="31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Introduction Introduction Introduction Introduction Introduction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</a:t>
            </a:r>
            <a:r>
              <a:rPr lang="en-US" dirty="0" err="1"/>
              <a:t>IntroductionIntroduction</a:t>
            </a:r>
            <a:r>
              <a:rPr lang="en-US" dirty="0"/>
              <a:t> Introduction Introduction Introduction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Introduction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Introduction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Introduction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05A9F6E-137A-714B-853A-2A2210A152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24816" y="12801601"/>
            <a:ext cx="8928750" cy="11582401"/>
          </a:xfrm>
          <a:prstGeom prst="rect">
            <a:avLst/>
          </a:prstGeom>
        </p:spPr>
        <p:txBody>
          <a:bodyPr anchor="t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spc="31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  <a:br>
              <a:rPr lang="en-US" dirty="0"/>
            </a:br>
            <a:r>
              <a:rPr lang="en-US" dirty="0"/>
              <a:t>Method Text Method Text Method Text Method Text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  <a:br>
              <a:rPr lang="en-US" dirty="0"/>
            </a:br>
            <a:r>
              <a:rPr lang="en-US" dirty="0"/>
              <a:t>Method Text Method Text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 Method Text Method Text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  <a:br>
              <a:rPr lang="en-US" dirty="0"/>
            </a:br>
            <a:r>
              <a:rPr lang="en-US" dirty="0"/>
              <a:t>Method Text Method Text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 Method Text Method Text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  <a:br>
              <a:rPr lang="en-US" dirty="0"/>
            </a:br>
            <a:r>
              <a:rPr lang="en-US" dirty="0"/>
              <a:t>Method Text Method Text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36E59F5-C7E6-4F47-9DF1-DE819D4F3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62906" y="12801601"/>
            <a:ext cx="9161452" cy="11582401"/>
          </a:xfrm>
          <a:prstGeom prst="rect">
            <a:avLst/>
          </a:prstGeom>
        </p:spPr>
        <p:txBody>
          <a:bodyPr anchor="t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spc="31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Results Results Results Results Results Results Results Results Results Results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Results Results Results Results Results Results Results Results Results Results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Results Results Results Results Results Results Results Results Results Results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Results Results Results Results Results Results Results Results Results Results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A54CAE1-7293-484D-ACEE-EC87834898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990162" y="12801602"/>
            <a:ext cx="8756132" cy="6027790"/>
          </a:xfrm>
          <a:prstGeom prst="rect">
            <a:avLst/>
          </a:prstGeom>
        </p:spPr>
        <p:txBody>
          <a:bodyPr anchor="t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spc="31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Conclusions Conclusions Conclusions Conclusions Conclusions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Conclusions Conclusions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Conclusions Conclusions Conclusions Conclusions Conclusions Conclusions Conclusions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9276518-4A34-D94A-A26C-A269543F5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87113" y="12801601"/>
            <a:ext cx="9402160" cy="4013200"/>
          </a:xfrm>
          <a:prstGeom prst="rect">
            <a:avLst/>
          </a:prstGeom>
        </p:spPr>
        <p:txBody>
          <a:bodyPr anchor="t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spc="31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References References References References References References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References References References References References References References References References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36A1174-7E8A-AB4C-A028-458A836437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487" y="10884454"/>
            <a:ext cx="9932435" cy="1300504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33" b="0" spc="31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CEA16A4-B132-134C-B73D-4272F66DBD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95645" y="10884454"/>
            <a:ext cx="9932435" cy="1300504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33" b="0" spc="31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F24754F-99C9-BE42-8335-424F163426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624803" y="10884454"/>
            <a:ext cx="9932435" cy="1300504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33" b="0" spc="31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01514C1-D5F9-CB43-91D4-1761091C62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53960" y="10884454"/>
            <a:ext cx="9932435" cy="1300504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33" b="0" spc="31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2EA418C-00A4-B24C-9142-A42DBE1FD7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83120" y="10884454"/>
            <a:ext cx="9932435" cy="1300504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33" b="0" spc="31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A3CE52-304B-9747-9FF1-C371484AFA17}"/>
              </a:ext>
            </a:extLst>
          </p:cNvPr>
          <p:cNvSpPr/>
          <p:nvPr userDrawn="1"/>
        </p:nvSpPr>
        <p:spPr>
          <a:xfrm>
            <a:off x="10701514" y="10884454"/>
            <a:ext cx="9929158" cy="13934975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A0647-619E-604D-B0EE-F4B5FF59E63F}"/>
              </a:ext>
            </a:extLst>
          </p:cNvPr>
          <p:cNvSpPr/>
          <p:nvPr userDrawn="1"/>
        </p:nvSpPr>
        <p:spPr>
          <a:xfrm>
            <a:off x="20636543" y="10884454"/>
            <a:ext cx="9929158" cy="13934975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816E4F-9BE1-4541-99DA-8AA99608F628}"/>
              </a:ext>
            </a:extLst>
          </p:cNvPr>
          <p:cNvSpPr/>
          <p:nvPr userDrawn="1"/>
        </p:nvSpPr>
        <p:spPr>
          <a:xfrm>
            <a:off x="30571571" y="10884454"/>
            <a:ext cx="9929158" cy="13934975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6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8D593-70F0-324B-8F2B-C0FAB1880F98}"/>
              </a:ext>
            </a:extLst>
          </p:cNvPr>
          <p:cNvSpPr/>
          <p:nvPr userDrawn="1"/>
        </p:nvSpPr>
        <p:spPr>
          <a:xfrm>
            <a:off x="40506600" y="10884454"/>
            <a:ext cx="9929158" cy="13934975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6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3F3931A-3C70-2D43-9055-0AEF17B97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83120" y="17459449"/>
            <a:ext cx="9932435" cy="1045039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spc="31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52E7CDA6-1026-5743-BAAF-55DE875A79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15684" y="18810517"/>
            <a:ext cx="5820074" cy="3299100"/>
          </a:xfrm>
          <a:prstGeom prst="rect">
            <a:avLst/>
          </a:prstGeom>
        </p:spPr>
        <p:txBody>
          <a:bodyPr anchor="t"/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spc="31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6929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858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20786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27715" indent="0">
              <a:buFontTx/>
              <a:buNone/>
              <a:defRPr sz="8556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 Contact</a:t>
            </a:r>
            <a:br>
              <a:rPr lang="en-US" dirty="0"/>
            </a:br>
            <a:r>
              <a:rPr lang="en-US" dirty="0"/>
              <a:t>Contact Contact</a:t>
            </a:r>
          </a:p>
          <a:p>
            <a:pPr marL="0" marR="0" lvl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 Contact</a:t>
            </a:r>
            <a:br>
              <a:rPr lang="en-US" dirty="0"/>
            </a:br>
            <a:r>
              <a:rPr lang="en-US" dirty="0"/>
              <a:t>Contact Contact</a:t>
            </a:r>
          </a:p>
        </p:txBody>
      </p:sp>
    </p:spTree>
    <p:extLst>
      <p:ext uri="{BB962C8B-B14F-4D97-AF65-F5344CB8AC3E}">
        <p14:creationId xmlns:p14="http://schemas.microsoft.com/office/powerpoint/2010/main" val="1249084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064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3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6383024"/>
            <a:ext cx="44165520" cy="10650218"/>
          </a:xfrm>
        </p:spPr>
        <p:txBody>
          <a:bodyPr anchor="b"/>
          <a:lstStyle>
            <a:lvl1pPr>
              <a:defRPr sz="2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7133997"/>
            <a:ext cx="44165520" cy="5600698"/>
          </a:xfrm>
        </p:spPr>
        <p:txBody>
          <a:bodyPr/>
          <a:lstStyle>
            <a:lvl1pPr marL="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1pPr>
            <a:lvl2pPr marL="1706865" indent="0">
              <a:buNone/>
              <a:defRPr sz="7467">
                <a:solidFill>
                  <a:schemeClr val="tx1">
                    <a:tint val="75000"/>
                  </a:schemeClr>
                </a:solidFill>
              </a:defRPr>
            </a:lvl2pPr>
            <a:lvl3pPr marL="341373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120594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4pPr>
            <a:lvl5pPr marL="6827459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5pPr>
            <a:lvl6pPr marL="8534324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6pPr>
            <a:lvl7pPr marL="10241189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7pPr>
            <a:lvl8pPr marL="11948053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8pPr>
            <a:lvl9pPr marL="13654918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7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6815667"/>
            <a:ext cx="21762720" cy="162449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6815667"/>
            <a:ext cx="21762720" cy="162449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363135"/>
            <a:ext cx="44165520" cy="49487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6276342"/>
            <a:ext cx="21662705" cy="3075938"/>
          </a:xfrm>
        </p:spPr>
        <p:txBody>
          <a:bodyPr anchor="b"/>
          <a:lstStyle>
            <a:lvl1pPr marL="0" indent="0">
              <a:buNone/>
              <a:defRPr sz="8960" b="1"/>
            </a:lvl1pPr>
            <a:lvl2pPr marL="1706865" indent="0">
              <a:buNone/>
              <a:defRPr sz="7467" b="1"/>
            </a:lvl2pPr>
            <a:lvl3pPr marL="3413730" indent="0">
              <a:buNone/>
              <a:defRPr sz="6720" b="1"/>
            </a:lvl3pPr>
            <a:lvl4pPr marL="5120594" indent="0">
              <a:buNone/>
              <a:defRPr sz="5973" b="1"/>
            </a:lvl4pPr>
            <a:lvl5pPr marL="6827459" indent="0">
              <a:buNone/>
              <a:defRPr sz="5973" b="1"/>
            </a:lvl5pPr>
            <a:lvl6pPr marL="8534324" indent="0">
              <a:buNone/>
              <a:defRPr sz="5973" b="1"/>
            </a:lvl6pPr>
            <a:lvl7pPr marL="10241189" indent="0">
              <a:buNone/>
              <a:defRPr sz="5973" b="1"/>
            </a:lvl7pPr>
            <a:lvl8pPr marL="11948053" indent="0">
              <a:buNone/>
              <a:defRPr sz="5973" b="1"/>
            </a:lvl8pPr>
            <a:lvl9pPr marL="13654918" indent="0">
              <a:buNone/>
              <a:defRPr sz="597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9352280"/>
            <a:ext cx="21662705" cy="137557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6276342"/>
            <a:ext cx="21769390" cy="3075938"/>
          </a:xfrm>
        </p:spPr>
        <p:txBody>
          <a:bodyPr anchor="b"/>
          <a:lstStyle>
            <a:lvl1pPr marL="0" indent="0">
              <a:buNone/>
              <a:defRPr sz="8960" b="1"/>
            </a:lvl1pPr>
            <a:lvl2pPr marL="1706865" indent="0">
              <a:buNone/>
              <a:defRPr sz="7467" b="1"/>
            </a:lvl2pPr>
            <a:lvl3pPr marL="3413730" indent="0">
              <a:buNone/>
              <a:defRPr sz="6720" b="1"/>
            </a:lvl3pPr>
            <a:lvl4pPr marL="5120594" indent="0">
              <a:buNone/>
              <a:defRPr sz="5973" b="1"/>
            </a:lvl4pPr>
            <a:lvl5pPr marL="6827459" indent="0">
              <a:buNone/>
              <a:defRPr sz="5973" b="1"/>
            </a:lvl5pPr>
            <a:lvl6pPr marL="8534324" indent="0">
              <a:buNone/>
              <a:defRPr sz="5973" b="1"/>
            </a:lvl6pPr>
            <a:lvl7pPr marL="10241189" indent="0">
              <a:buNone/>
              <a:defRPr sz="5973" b="1"/>
            </a:lvl7pPr>
            <a:lvl8pPr marL="11948053" indent="0">
              <a:buNone/>
              <a:defRPr sz="5973" b="1"/>
            </a:lvl8pPr>
            <a:lvl9pPr marL="13654918" indent="0">
              <a:buNone/>
              <a:defRPr sz="597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9352280"/>
            <a:ext cx="21769390" cy="137557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0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3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0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</p:spPr>
        <p:txBody>
          <a:bodyPr anchor="b"/>
          <a:lstStyle>
            <a:lvl1pPr>
              <a:defRPr sz="1194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3686388"/>
            <a:ext cx="25923240" cy="18194867"/>
          </a:xfrm>
        </p:spPr>
        <p:txBody>
          <a:bodyPr/>
          <a:lstStyle>
            <a:lvl1pPr>
              <a:defRPr sz="11947"/>
            </a:lvl1pPr>
            <a:lvl2pPr>
              <a:defRPr sz="10453"/>
            </a:lvl2pPr>
            <a:lvl3pPr>
              <a:defRPr sz="8960"/>
            </a:lvl3pPr>
            <a:lvl4pPr>
              <a:defRPr sz="7467"/>
            </a:lvl4pPr>
            <a:lvl5pPr>
              <a:defRPr sz="7467"/>
            </a:lvl5pPr>
            <a:lvl6pPr>
              <a:defRPr sz="7467"/>
            </a:lvl6pPr>
            <a:lvl7pPr>
              <a:defRPr sz="7467"/>
            </a:lvl7pPr>
            <a:lvl8pPr>
              <a:defRPr sz="7467"/>
            </a:lvl8pPr>
            <a:lvl9pPr>
              <a:defRPr sz="746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7680960"/>
            <a:ext cx="16515395" cy="14229929"/>
          </a:xfrm>
        </p:spPr>
        <p:txBody>
          <a:bodyPr/>
          <a:lstStyle>
            <a:lvl1pPr marL="0" indent="0">
              <a:buNone/>
              <a:defRPr sz="5973"/>
            </a:lvl1pPr>
            <a:lvl2pPr marL="1706865" indent="0">
              <a:buNone/>
              <a:defRPr sz="5227"/>
            </a:lvl2pPr>
            <a:lvl3pPr marL="3413730" indent="0">
              <a:buNone/>
              <a:defRPr sz="4480"/>
            </a:lvl3pPr>
            <a:lvl4pPr marL="5120594" indent="0">
              <a:buNone/>
              <a:defRPr sz="3733"/>
            </a:lvl4pPr>
            <a:lvl5pPr marL="6827459" indent="0">
              <a:buNone/>
              <a:defRPr sz="3733"/>
            </a:lvl5pPr>
            <a:lvl6pPr marL="8534324" indent="0">
              <a:buNone/>
              <a:defRPr sz="3733"/>
            </a:lvl6pPr>
            <a:lvl7pPr marL="10241189" indent="0">
              <a:buNone/>
              <a:defRPr sz="3733"/>
            </a:lvl7pPr>
            <a:lvl8pPr marL="11948053" indent="0">
              <a:buNone/>
              <a:defRPr sz="3733"/>
            </a:lvl8pPr>
            <a:lvl9pPr marL="13654918" indent="0">
              <a:buNone/>
              <a:defRPr sz="373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0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</p:spPr>
        <p:txBody>
          <a:bodyPr anchor="b"/>
          <a:lstStyle>
            <a:lvl1pPr>
              <a:defRPr sz="1194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3686388"/>
            <a:ext cx="25923240" cy="18194867"/>
          </a:xfrm>
        </p:spPr>
        <p:txBody>
          <a:bodyPr anchor="t"/>
          <a:lstStyle>
            <a:lvl1pPr marL="0" indent="0">
              <a:buNone/>
              <a:defRPr sz="11947"/>
            </a:lvl1pPr>
            <a:lvl2pPr marL="1706865" indent="0">
              <a:buNone/>
              <a:defRPr sz="10453"/>
            </a:lvl2pPr>
            <a:lvl3pPr marL="3413730" indent="0">
              <a:buNone/>
              <a:defRPr sz="8960"/>
            </a:lvl3pPr>
            <a:lvl4pPr marL="5120594" indent="0">
              <a:buNone/>
              <a:defRPr sz="7467"/>
            </a:lvl4pPr>
            <a:lvl5pPr marL="6827459" indent="0">
              <a:buNone/>
              <a:defRPr sz="7467"/>
            </a:lvl5pPr>
            <a:lvl6pPr marL="8534324" indent="0">
              <a:buNone/>
              <a:defRPr sz="7467"/>
            </a:lvl6pPr>
            <a:lvl7pPr marL="10241189" indent="0">
              <a:buNone/>
              <a:defRPr sz="7467"/>
            </a:lvl7pPr>
            <a:lvl8pPr marL="11948053" indent="0">
              <a:buNone/>
              <a:defRPr sz="7467"/>
            </a:lvl8pPr>
            <a:lvl9pPr marL="13654918" indent="0">
              <a:buNone/>
              <a:defRPr sz="746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7680960"/>
            <a:ext cx="16515395" cy="14229929"/>
          </a:xfrm>
        </p:spPr>
        <p:txBody>
          <a:bodyPr/>
          <a:lstStyle>
            <a:lvl1pPr marL="0" indent="0">
              <a:buNone/>
              <a:defRPr sz="5973"/>
            </a:lvl1pPr>
            <a:lvl2pPr marL="1706865" indent="0">
              <a:buNone/>
              <a:defRPr sz="5227"/>
            </a:lvl2pPr>
            <a:lvl3pPr marL="3413730" indent="0">
              <a:buNone/>
              <a:defRPr sz="4480"/>
            </a:lvl3pPr>
            <a:lvl4pPr marL="5120594" indent="0">
              <a:buNone/>
              <a:defRPr sz="3733"/>
            </a:lvl4pPr>
            <a:lvl5pPr marL="6827459" indent="0">
              <a:buNone/>
              <a:defRPr sz="3733"/>
            </a:lvl5pPr>
            <a:lvl6pPr marL="8534324" indent="0">
              <a:buNone/>
              <a:defRPr sz="3733"/>
            </a:lvl6pPr>
            <a:lvl7pPr marL="10241189" indent="0">
              <a:buNone/>
              <a:defRPr sz="3733"/>
            </a:lvl7pPr>
            <a:lvl8pPr marL="11948053" indent="0">
              <a:buNone/>
              <a:defRPr sz="3733"/>
            </a:lvl8pPr>
            <a:lvl9pPr marL="13654918" indent="0">
              <a:buNone/>
              <a:defRPr sz="373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0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363135"/>
            <a:ext cx="4416552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6815667"/>
            <a:ext cx="4416552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6831CB2-FDC9-1943-B1BD-254379B93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57958"/>
          <a:stretch/>
        </p:blipFill>
        <p:spPr>
          <a:xfrm>
            <a:off x="740645" y="725502"/>
            <a:ext cx="49725107" cy="1015393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F34E5F5-4E0D-991D-ABFE-A87DCD41931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41167141" y="22337950"/>
            <a:ext cx="8771467" cy="2182987"/>
          </a:xfrm>
          <a:prstGeom prst="rect">
            <a:avLst/>
          </a:prstGeom>
        </p:spPr>
      </p:pic>
      <p:pic>
        <p:nvPicPr>
          <p:cNvPr id="1026" name="Picture 2" descr="AAIC LOGO">
            <a:extLst>
              <a:ext uri="{FF2B5EF4-FFF2-40B4-BE49-F238E27FC236}">
                <a16:creationId xmlns:a16="http://schemas.microsoft.com/office/drawing/2014/main" id="{EC5609C1-1693-C60D-2923-DBEB1D20AC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915" y="22150993"/>
            <a:ext cx="4986000" cy="24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5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3413730" rtl="0" eaLnBrk="1" latinLnBrk="1" hangingPunct="1">
        <a:lnSpc>
          <a:spcPct val="90000"/>
        </a:lnSpc>
        <a:spcBef>
          <a:spcPct val="0"/>
        </a:spcBef>
        <a:buNone/>
        <a:defRPr sz="16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3432" indent="-853432" algn="l" defTabSz="3413730" rtl="0" eaLnBrk="1" latinLnBrk="1" hangingPunct="1">
        <a:lnSpc>
          <a:spcPct val="90000"/>
        </a:lnSpc>
        <a:spcBef>
          <a:spcPts val="3733"/>
        </a:spcBef>
        <a:buFont typeface="Arial" panose="020B0604020202020204" pitchFamily="34" charset="0"/>
        <a:buChar char="•"/>
        <a:defRPr sz="10453" kern="1200">
          <a:solidFill>
            <a:schemeClr val="tx1"/>
          </a:solidFill>
          <a:latin typeface="+mn-lt"/>
          <a:ea typeface="+mn-ea"/>
          <a:cs typeface="+mn-cs"/>
        </a:defRPr>
      </a:lvl1pPr>
      <a:lvl2pPr marL="2560297" indent="-853432" algn="l" defTabSz="3413730" rtl="0" eaLnBrk="1" latinLnBrk="1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2pPr>
      <a:lvl3pPr marL="4267162" indent="-853432" algn="l" defTabSz="3413730" rtl="0" eaLnBrk="1" latinLnBrk="1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7467" kern="1200">
          <a:solidFill>
            <a:schemeClr val="tx1"/>
          </a:solidFill>
          <a:latin typeface="+mn-lt"/>
          <a:ea typeface="+mn-ea"/>
          <a:cs typeface="+mn-cs"/>
        </a:defRPr>
      </a:lvl3pPr>
      <a:lvl4pPr marL="5974027" indent="-853432" algn="l" defTabSz="3413730" rtl="0" eaLnBrk="1" latinLnBrk="1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4pPr>
      <a:lvl5pPr marL="7680891" indent="-853432" algn="l" defTabSz="3413730" rtl="0" eaLnBrk="1" latinLnBrk="1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5pPr>
      <a:lvl6pPr marL="9387756" indent="-853432" algn="l" defTabSz="3413730" rtl="0" eaLnBrk="1" latinLnBrk="1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6pPr>
      <a:lvl7pPr marL="11094621" indent="-853432" algn="l" defTabSz="3413730" rtl="0" eaLnBrk="1" latinLnBrk="1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486" indent="-853432" algn="l" defTabSz="3413730" rtl="0" eaLnBrk="1" latinLnBrk="1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8pPr>
      <a:lvl9pPr marL="14508350" indent="-853432" algn="l" defTabSz="3413730" rtl="0" eaLnBrk="1" latinLnBrk="1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3730" rtl="0" eaLnBrk="1" latinLnBrk="1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706865" algn="l" defTabSz="3413730" rtl="0" eaLnBrk="1" latinLnBrk="1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413730" algn="l" defTabSz="3413730" rtl="0" eaLnBrk="1" latinLnBrk="1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3pPr>
      <a:lvl4pPr marL="5120594" algn="l" defTabSz="3413730" rtl="0" eaLnBrk="1" latinLnBrk="1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4pPr>
      <a:lvl5pPr marL="6827459" algn="l" defTabSz="3413730" rtl="0" eaLnBrk="1" latinLnBrk="1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5pPr>
      <a:lvl6pPr marL="8534324" algn="l" defTabSz="3413730" rtl="0" eaLnBrk="1" latinLnBrk="1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6pPr>
      <a:lvl7pPr marL="10241189" algn="l" defTabSz="3413730" rtl="0" eaLnBrk="1" latinLnBrk="1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7pPr>
      <a:lvl8pPr marL="11948053" algn="l" defTabSz="3413730" rtl="0" eaLnBrk="1" latinLnBrk="1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8pPr>
      <a:lvl9pPr marL="13654918" algn="l" defTabSz="3413730" rtl="0" eaLnBrk="1" latinLnBrk="1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64" userDrawn="1">
          <p15:clr>
            <a:srgbClr val="F26B43"/>
          </p15:clr>
        </p15:guide>
        <p15:guide id="2" pos="16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w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C41E9A-CEC8-C44E-893E-3A5929390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96" y="737540"/>
            <a:ext cx="48942898" cy="5162786"/>
          </a:xfrm>
        </p:spPr>
        <p:txBody>
          <a:bodyPr>
            <a:normAutofit/>
          </a:bodyPr>
          <a:lstStyle/>
          <a:p>
            <a:r>
              <a:rPr lang="en-US" sz="9600" dirty="0"/>
              <a:t>Classification of human tauopathy using blood: </a:t>
            </a:r>
          </a:p>
          <a:p>
            <a:r>
              <a:rPr lang="en-US" sz="9600" dirty="0"/>
              <a:t>Detection of tau isoforms in patients’ blood with a magnetic bead-based gap sensor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5C41B2-A1E3-EB4D-9CA9-8651C4FE1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800" dirty="0" err="1"/>
              <a:t>SunSang</a:t>
            </a:r>
            <a:r>
              <a:rPr lang="en-US" sz="4800" dirty="0"/>
              <a:t> Kwon</a:t>
            </a:r>
            <a:r>
              <a:rPr lang="en-US" sz="4800" baseline="30000" dirty="0"/>
              <a:t>1</a:t>
            </a:r>
            <a:r>
              <a:rPr lang="en-US" sz="4800" dirty="0"/>
              <a:t>, </a:t>
            </a:r>
            <a:r>
              <a:rPr lang="en-US" sz="4800" dirty="0" err="1"/>
              <a:t>Mijin</a:t>
            </a:r>
            <a:r>
              <a:rPr lang="en-US" sz="4800" dirty="0"/>
              <a:t> Yun</a:t>
            </a:r>
            <a:r>
              <a:rPr lang="en-US" sz="4800" baseline="30000" dirty="0"/>
              <a:t>2</a:t>
            </a:r>
            <a:r>
              <a:rPr lang="en-US" sz="4800" dirty="0"/>
              <a:t>, and </a:t>
            </a:r>
            <a:r>
              <a:rPr lang="en-US" altLang="ko-KR" sz="4800" b="1" dirty="0"/>
              <a:t>Soo Hyun Lee</a:t>
            </a:r>
            <a:r>
              <a:rPr lang="en-US" altLang="ko-KR" sz="4800" baseline="30000" dirty="0"/>
              <a:t>1,*</a:t>
            </a:r>
            <a:endParaRPr lang="en-US" sz="4800" dirty="0"/>
          </a:p>
          <a:p>
            <a:r>
              <a:rPr lang="en-US" sz="4000" baseline="30000" dirty="0"/>
              <a:t>1</a:t>
            </a:r>
            <a:r>
              <a:rPr lang="en-US" sz="4000" dirty="0"/>
              <a:t> Brain Science Institute, Korea Institute of Science and Technology, Seoul, Korea</a:t>
            </a:r>
          </a:p>
          <a:p>
            <a:r>
              <a:rPr lang="en-US" sz="4000" baseline="30000" dirty="0"/>
              <a:t>2</a:t>
            </a:r>
            <a:r>
              <a:rPr lang="en-US" sz="4000" dirty="0"/>
              <a:t> Yonsei University College of Medicine, Seoul, Korea</a:t>
            </a:r>
            <a:r>
              <a:rPr lang="en-US" sz="4000" b="1" baseline="30000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F8CF15-39CD-3B44-9BD3-2CED5D7857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P1-276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9326A4-DD7C-F949-88D2-C6F665C9A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</a:t>
            </a:r>
            <a:r>
              <a:rPr lang="ko-KR" altLang="en-US" sz="4800" dirty="0"/>
              <a:t> </a:t>
            </a:r>
            <a:r>
              <a:rPr lang="en-US" altLang="ko-KR" sz="4800" dirty="0"/>
              <a:t>novel</a:t>
            </a:r>
            <a:r>
              <a:rPr lang="ko-KR" altLang="en-US" sz="4800" dirty="0"/>
              <a:t> </a:t>
            </a:r>
            <a:r>
              <a:rPr lang="en-US" altLang="ko-KR" sz="4800" b="1" dirty="0"/>
              <a:t>magnetic bead-based gap sensor</a:t>
            </a:r>
            <a:r>
              <a:rPr lang="en-US" altLang="ko-KR" sz="4800" dirty="0"/>
              <a:t> detected and compared </a:t>
            </a:r>
            <a:r>
              <a:rPr lang="en-US" altLang="ko-KR" sz="5400" b="1" dirty="0">
                <a:solidFill>
                  <a:srgbClr val="FFFF00"/>
                </a:solidFill>
              </a:rPr>
              <a:t>tau isoforms</a:t>
            </a:r>
            <a:r>
              <a:rPr lang="en-US" altLang="ko-KR" sz="4800" dirty="0"/>
              <a:t> in blood samples collected from living patients. For analysis using blood, the impedance change rates of </a:t>
            </a:r>
            <a:r>
              <a:rPr lang="en-US" altLang="ko-KR" sz="5400" b="1" dirty="0">
                <a:solidFill>
                  <a:srgbClr val="FFFF00"/>
                </a:solidFill>
              </a:rPr>
              <a:t>3R-</a:t>
            </a:r>
            <a:r>
              <a:rPr lang="en-US" altLang="ko-KR" sz="4800" dirty="0"/>
              <a:t> and </a:t>
            </a:r>
            <a:r>
              <a:rPr lang="en-US" altLang="ko-KR" sz="5400" b="1" dirty="0">
                <a:solidFill>
                  <a:srgbClr val="FFFF00"/>
                </a:solidFill>
              </a:rPr>
              <a:t>4R-tau</a:t>
            </a:r>
            <a:r>
              <a:rPr lang="en-US" altLang="ko-KR" sz="4800" dirty="0"/>
              <a:t> were measured, and their respective ratios were calculated. As a result, it is expected to be able to </a:t>
            </a:r>
            <a:r>
              <a:rPr lang="en-US" altLang="ko-KR" sz="4800" b="1" dirty="0"/>
              <a:t>differentiate</a:t>
            </a:r>
            <a:r>
              <a:rPr lang="en-US" altLang="ko-KR" sz="4800" dirty="0"/>
              <a:t> healthy control group from </a:t>
            </a:r>
            <a:r>
              <a:rPr lang="en-US" altLang="ko-KR" sz="4800" b="1" dirty="0"/>
              <a:t>Alzheimer’s disease</a:t>
            </a:r>
            <a:r>
              <a:rPr lang="en-US" altLang="ko-KR" sz="4800" dirty="0"/>
              <a:t> and </a:t>
            </a:r>
            <a:r>
              <a:rPr lang="en-US" altLang="ko-KR" sz="4800" b="1" dirty="0"/>
              <a:t>4R-tau dominant tauopathy</a:t>
            </a:r>
            <a:r>
              <a:rPr lang="en-US" altLang="ko-KR" sz="4800" dirty="0"/>
              <a:t> patient groups by measuring the tau isoforms in the blood.</a:t>
            </a:r>
            <a:endParaRPr lang="en-US" sz="4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C475DE-F2A9-A644-867D-EF8D58707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9895" y="12493729"/>
            <a:ext cx="8928750" cy="11890273"/>
          </a:xfrm>
        </p:spPr>
        <p:txBody>
          <a:bodyPr>
            <a:normAutofit/>
          </a:bodyPr>
          <a:lstStyle/>
          <a:p>
            <a:pPr algn="just"/>
            <a:r>
              <a:rPr lang="en-US" sz="2800" b="1" spc="0" dirty="0"/>
              <a:t>Tau protein</a:t>
            </a:r>
            <a:r>
              <a:rPr lang="en-US" sz="2800" spc="0" dirty="0"/>
              <a:t>, deposited or phosphorylated in the brains of patients with neurodegenerative progression, has six isoforms that include or exclude N-terminal exons 2 and 3 and Exon 10, a microtubule binding region.</a:t>
            </a:r>
          </a:p>
          <a:p>
            <a:pPr algn="just"/>
            <a:r>
              <a:rPr lang="en-US" sz="2800" spc="0" dirty="0"/>
              <a:t>Especially, </a:t>
            </a:r>
            <a:r>
              <a:rPr lang="en-US" sz="2800" b="1" spc="0" dirty="0"/>
              <a:t>3R-</a:t>
            </a:r>
            <a:r>
              <a:rPr lang="en-US" sz="2800" spc="0" dirty="0"/>
              <a:t> and </a:t>
            </a:r>
            <a:r>
              <a:rPr lang="en-US" sz="2800" b="1" spc="0" dirty="0"/>
              <a:t>4R-tau</a:t>
            </a:r>
            <a:r>
              <a:rPr lang="en-US" sz="2800" spc="0" dirty="0"/>
              <a:t>, which are distinguished by the </a:t>
            </a:r>
            <a:r>
              <a:rPr lang="en-US" sz="2800" b="1" spc="0" dirty="0"/>
              <a:t>inclusion or exclusion of exon 10</a:t>
            </a:r>
            <a:r>
              <a:rPr lang="en-US" sz="2800" spc="0" dirty="0"/>
              <a:t>, are known to be balanced in normal adults.</a:t>
            </a:r>
          </a:p>
          <a:p>
            <a:pPr algn="just"/>
            <a:r>
              <a:rPr lang="en-US" sz="2800" spc="0" dirty="0"/>
              <a:t>However, in case of tauopathy such as progressive supranuclear palsy, </a:t>
            </a:r>
            <a:r>
              <a:rPr lang="en-US" sz="2800" b="1" spc="0" dirty="0"/>
              <a:t>the balance is disrupted,</a:t>
            </a:r>
            <a:r>
              <a:rPr lang="en-US" sz="2800" spc="0" dirty="0"/>
              <a:t> and </a:t>
            </a:r>
            <a:r>
              <a:rPr lang="en-US" sz="2800" b="1" spc="0" dirty="0"/>
              <a:t>4R-tau becomes dominant</a:t>
            </a:r>
            <a:r>
              <a:rPr lang="en-US" sz="2800" spc="0" dirty="0"/>
              <a:t> in the patient’s brain.</a:t>
            </a:r>
          </a:p>
          <a:p>
            <a:pPr algn="just"/>
            <a:r>
              <a:rPr lang="en-US" sz="2800" spc="0" dirty="0"/>
              <a:t>In this regard, </a:t>
            </a:r>
            <a:r>
              <a:rPr lang="en-US" sz="2800" b="1" spc="0" dirty="0"/>
              <a:t>some tauopathies can be classified</a:t>
            </a:r>
            <a:r>
              <a:rPr lang="en-US" sz="2800" spc="0" dirty="0"/>
              <a:t> through a </a:t>
            </a:r>
            <a:r>
              <a:rPr lang="en-US" sz="2800" b="1" spc="0" dirty="0"/>
              <a:t>comparison of tau isoforms</a:t>
            </a:r>
            <a:r>
              <a:rPr lang="en-US" sz="2800" spc="0" dirty="0"/>
              <a:t> in the blood or cerebrospinal fluid (CSF) of neurodegenerative patients.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6058F3-FC5A-E846-86DF-535E8E8418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24816" y="12493729"/>
            <a:ext cx="8928750" cy="11890273"/>
          </a:xfrm>
        </p:spPr>
        <p:txBody>
          <a:bodyPr>
            <a:normAutofit/>
          </a:bodyPr>
          <a:lstStyle/>
          <a:p>
            <a:pPr algn="just"/>
            <a:r>
              <a:rPr lang="en-US" sz="2800" spc="0" dirty="0"/>
              <a:t>First, magnetic beads were coated with each antibody that specifically interact with </a:t>
            </a:r>
            <a:r>
              <a:rPr lang="en-US" sz="2800" b="1" spc="0" dirty="0"/>
              <a:t>3R-</a:t>
            </a:r>
            <a:r>
              <a:rPr lang="en-US" sz="2800" spc="0" dirty="0"/>
              <a:t> or </a:t>
            </a:r>
            <a:r>
              <a:rPr lang="en-US" sz="2800" b="1" spc="0" dirty="0"/>
              <a:t>4R-tau</a:t>
            </a:r>
            <a:r>
              <a:rPr lang="en-US" sz="2800" spc="0" dirty="0"/>
              <a:t> protein, respectively.</a:t>
            </a:r>
          </a:p>
          <a:p>
            <a:pPr algn="just"/>
            <a:r>
              <a:rPr lang="en-US" sz="2800" spc="0" dirty="0"/>
              <a:t>The prepared samples were reacted with the patient’s blood samples from 1) </a:t>
            </a:r>
            <a:r>
              <a:rPr lang="en-US" sz="2800" b="1" spc="0" dirty="0"/>
              <a:t>healthy control</a:t>
            </a:r>
            <a:r>
              <a:rPr lang="en-US" sz="2800" spc="0" dirty="0"/>
              <a:t> (HC), 2) </a:t>
            </a:r>
            <a:r>
              <a:rPr lang="en-US" sz="2800" b="1" spc="0" dirty="0"/>
              <a:t>Alzheimer’s disease</a:t>
            </a:r>
            <a:r>
              <a:rPr lang="en-US" sz="2800" spc="0" dirty="0"/>
              <a:t> (AD), and 3) </a:t>
            </a:r>
            <a:r>
              <a:rPr lang="en-US" sz="2800" b="1" spc="0" dirty="0"/>
              <a:t>4R-tau dominant tauopathy</a:t>
            </a:r>
            <a:r>
              <a:rPr lang="en-US" sz="2800" spc="0" dirty="0"/>
              <a:t> (4RDT).</a:t>
            </a:r>
          </a:p>
          <a:p>
            <a:pPr algn="just"/>
            <a:r>
              <a:rPr lang="en-US" sz="2800" spc="0" dirty="0"/>
              <a:t>Samples incubated with 3R- and 4R-tau antibodies, respectively, were placed between two metal electrode arrays surrounded by the SU-8 well structure, and their </a:t>
            </a:r>
            <a:r>
              <a:rPr lang="en-US" sz="2800" b="1" spc="0" dirty="0"/>
              <a:t>impedance changes</a:t>
            </a:r>
            <a:r>
              <a:rPr lang="en-US" sz="2800" spc="0" dirty="0"/>
              <a:t> were measured by the </a:t>
            </a:r>
            <a:r>
              <a:rPr lang="en-US" sz="2800" b="1" spc="0" dirty="0"/>
              <a:t>electrochemical method</a:t>
            </a:r>
            <a:r>
              <a:rPr lang="en-US" sz="2800" spc="0" dirty="0"/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2E742D-D599-B14F-AF5F-B2F6C10C12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162906" y="12493729"/>
            <a:ext cx="9161452" cy="11890273"/>
          </a:xfrm>
        </p:spPr>
        <p:txBody>
          <a:bodyPr>
            <a:normAutofit/>
          </a:bodyPr>
          <a:lstStyle/>
          <a:p>
            <a:pPr algn="just"/>
            <a:r>
              <a:rPr lang="en-US" sz="3200" spc="0" dirty="0"/>
              <a:t>In the case of HC and AD, </a:t>
            </a:r>
            <a:r>
              <a:rPr lang="en-US" sz="3200" b="1" spc="0" dirty="0"/>
              <a:t>3R-</a:t>
            </a:r>
            <a:r>
              <a:rPr lang="en-US" sz="3200" spc="0" dirty="0"/>
              <a:t> and </a:t>
            </a:r>
            <a:r>
              <a:rPr lang="en-US" sz="3200" b="1" spc="0" dirty="0"/>
              <a:t>4R-tau</a:t>
            </a:r>
            <a:r>
              <a:rPr lang="en-US" sz="3200" spc="0" dirty="0"/>
              <a:t> are known to be in balance, but as a result of measuring the impedance change rate of HC, it was found that the impedance change rate of </a:t>
            </a:r>
            <a:r>
              <a:rPr lang="en-US" sz="3200" b="1" spc="0" dirty="0"/>
              <a:t>4R-tau</a:t>
            </a:r>
            <a:r>
              <a:rPr lang="en-US" sz="3200" spc="0" dirty="0"/>
              <a:t> is </a:t>
            </a:r>
            <a:r>
              <a:rPr lang="en-US" sz="3200" b="1" spc="0" dirty="0"/>
              <a:t>larger</a:t>
            </a:r>
            <a:r>
              <a:rPr lang="en-US" sz="3200" spc="0" dirty="0"/>
              <a:t> than that of </a:t>
            </a:r>
            <a:r>
              <a:rPr lang="en-US" sz="3200" b="1" spc="0" dirty="0"/>
              <a:t>3R-tau</a:t>
            </a:r>
            <a:r>
              <a:rPr lang="en-US" sz="3200" spc="0" dirty="0"/>
              <a:t>. </a:t>
            </a:r>
          </a:p>
          <a:p>
            <a:pPr algn="just"/>
            <a:r>
              <a:rPr lang="en-US" sz="3200" spc="0" dirty="0"/>
              <a:t>Especially for the </a:t>
            </a:r>
            <a:r>
              <a:rPr lang="en-US" sz="3200" b="1" spc="0" dirty="0"/>
              <a:t>4R-tau</a:t>
            </a:r>
            <a:r>
              <a:rPr lang="en-US" sz="3200" spc="0" dirty="0"/>
              <a:t>, </a:t>
            </a:r>
            <a:r>
              <a:rPr lang="en-US" sz="3200" b="1" spc="0" dirty="0"/>
              <a:t>HC</a:t>
            </a:r>
            <a:r>
              <a:rPr lang="en-US" sz="3200" spc="0" dirty="0"/>
              <a:t> group exhibits a </a:t>
            </a:r>
            <a:r>
              <a:rPr lang="en-US" sz="3200" b="1" spc="0" dirty="0"/>
              <a:t>larger impedance change rate</a:t>
            </a:r>
            <a:r>
              <a:rPr lang="en-US" sz="3200" spc="0" dirty="0"/>
              <a:t> than the AD and 4RDT groups.</a:t>
            </a:r>
          </a:p>
          <a:p>
            <a:pPr algn="just"/>
            <a:r>
              <a:rPr lang="en-US" sz="3200" spc="0" dirty="0"/>
              <a:t>The </a:t>
            </a:r>
            <a:r>
              <a:rPr lang="en-US" sz="3200" b="1" spc="0" dirty="0"/>
              <a:t>4RDT group</a:t>
            </a:r>
            <a:r>
              <a:rPr lang="en-US" sz="3200" spc="0" dirty="0"/>
              <a:t> had a </a:t>
            </a:r>
            <a:r>
              <a:rPr lang="en-US" sz="3200" b="1" spc="0" dirty="0"/>
              <a:t>large impedance change rate</a:t>
            </a:r>
            <a:r>
              <a:rPr lang="en-US" sz="3200" spc="0" dirty="0"/>
              <a:t> of </a:t>
            </a:r>
            <a:r>
              <a:rPr lang="en-US" sz="3200" b="1" spc="0" dirty="0"/>
              <a:t>4R-tau</a:t>
            </a:r>
            <a:r>
              <a:rPr lang="en-US" sz="3200" spc="0" dirty="0"/>
              <a:t> in blood, whereas the impedance change rate of </a:t>
            </a:r>
            <a:r>
              <a:rPr lang="en-US" sz="3200" b="1" spc="0" dirty="0"/>
              <a:t>3R-tau</a:t>
            </a:r>
            <a:r>
              <a:rPr lang="en-US" sz="3200" spc="0" dirty="0"/>
              <a:t> was </a:t>
            </a:r>
            <a:r>
              <a:rPr lang="en-US" sz="3200" b="1" spc="0" dirty="0"/>
              <a:t>much lower</a:t>
            </a:r>
            <a:r>
              <a:rPr lang="en-US" sz="3200" spc="0" dirty="0"/>
              <a:t> than that of 4R-tau and other HC and AD groups.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D43963E-6241-6741-A51B-26C915E900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990162" y="12493729"/>
            <a:ext cx="8756132" cy="11890273"/>
          </a:xfrm>
        </p:spPr>
        <p:txBody>
          <a:bodyPr>
            <a:normAutofit/>
          </a:bodyPr>
          <a:lstStyle/>
          <a:p>
            <a:pPr algn="just"/>
            <a:r>
              <a:rPr lang="en-US" sz="3200" spc="0" dirty="0"/>
              <a:t>We used a </a:t>
            </a:r>
            <a:r>
              <a:rPr lang="en-US" sz="3200" b="1" spc="0" dirty="0"/>
              <a:t>magnetic bead-based gap sensor</a:t>
            </a:r>
            <a:r>
              <a:rPr lang="en-US" sz="3200" spc="0" dirty="0"/>
              <a:t> to detect/compare </a:t>
            </a:r>
            <a:r>
              <a:rPr lang="en-US" sz="3200" b="1" spc="0" dirty="0"/>
              <a:t>tau isoforms</a:t>
            </a:r>
            <a:r>
              <a:rPr lang="en-US" sz="3200" spc="0" dirty="0"/>
              <a:t> in blood samples collected from living patients.</a:t>
            </a:r>
          </a:p>
          <a:p>
            <a:pPr algn="just"/>
            <a:r>
              <a:rPr lang="en-US" sz="3200" spc="0" dirty="0"/>
              <a:t>Although slightly different from the expectation, the </a:t>
            </a:r>
            <a:r>
              <a:rPr lang="en-US" sz="3200" b="1" spc="0" dirty="0"/>
              <a:t>HC group</a:t>
            </a:r>
            <a:r>
              <a:rPr lang="en-US" sz="3200" spc="0" dirty="0"/>
              <a:t> showed a </a:t>
            </a:r>
            <a:r>
              <a:rPr lang="en-US" sz="3200" b="1" spc="0" dirty="0"/>
              <a:t>larger impedance change rate of 4R-tau</a:t>
            </a:r>
            <a:r>
              <a:rPr lang="en-US" sz="3200" spc="0" dirty="0"/>
              <a:t> than the AD and 4RDT groups.</a:t>
            </a:r>
          </a:p>
          <a:p>
            <a:pPr algn="just"/>
            <a:r>
              <a:rPr lang="en-US" sz="3200" spc="0" dirty="0"/>
              <a:t>In case of </a:t>
            </a:r>
            <a:r>
              <a:rPr lang="en-US" sz="3200" b="1" spc="0" dirty="0"/>
              <a:t>HC group</a:t>
            </a:r>
            <a:r>
              <a:rPr lang="en-US" sz="3200" spc="0" dirty="0"/>
              <a:t>, the measured results of </a:t>
            </a:r>
            <a:r>
              <a:rPr lang="en-US" sz="3200" b="1" spc="0" dirty="0"/>
              <a:t>4R-tau</a:t>
            </a:r>
            <a:r>
              <a:rPr lang="en-US" sz="3200" spc="0" dirty="0"/>
              <a:t> were </a:t>
            </a:r>
            <a:r>
              <a:rPr lang="en-US" sz="3200" b="1" spc="0" dirty="0"/>
              <a:t>relatively higher</a:t>
            </a:r>
            <a:r>
              <a:rPr lang="en-US" sz="3200" spc="0" dirty="0"/>
              <a:t> than that of 3R-tau.</a:t>
            </a:r>
          </a:p>
          <a:p>
            <a:pPr algn="just"/>
            <a:r>
              <a:rPr lang="en-US" sz="3200" spc="0" dirty="0"/>
              <a:t>On the other hand, in the </a:t>
            </a:r>
            <a:r>
              <a:rPr lang="en-US" sz="3200" b="1" spc="0" dirty="0"/>
              <a:t>AD group</a:t>
            </a:r>
            <a:r>
              <a:rPr lang="en-US" sz="3200" spc="0" dirty="0"/>
              <a:t>, the measured results of </a:t>
            </a:r>
            <a:r>
              <a:rPr lang="en-US" sz="3200" b="1" spc="0" dirty="0"/>
              <a:t>3R-tau</a:t>
            </a:r>
            <a:r>
              <a:rPr lang="en-US" sz="3200" spc="0" dirty="0"/>
              <a:t> were </a:t>
            </a:r>
            <a:r>
              <a:rPr lang="en-US" sz="3200" b="1" spc="0" dirty="0"/>
              <a:t>similar to or slightly higher</a:t>
            </a:r>
            <a:r>
              <a:rPr lang="en-US" sz="3200" spc="0" dirty="0"/>
              <a:t> than those of 4R-tau.</a:t>
            </a:r>
          </a:p>
          <a:p>
            <a:pPr algn="just"/>
            <a:r>
              <a:rPr lang="en-US" sz="3200" spc="0" dirty="0"/>
              <a:t>The </a:t>
            </a:r>
            <a:r>
              <a:rPr lang="en-US" sz="3200" b="1" spc="0" dirty="0"/>
              <a:t>4RDT group</a:t>
            </a:r>
            <a:r>
              <a:rPr lang="en-US" sz="3200" spc="0" dirty="0"/>
              <a:t> showed similar results to the HC group, but the </a:t>
            </a:r>
            <a:r>
              <a:rPr lang="en-US" sz="3200" b="1" spc="0" dirty="0"/>
              <a:t>difference between 3R- and 4R-tau impedance change rates</a:t>
            </a:r>
            <a:r>
              <a:rPr lang="en-US" sz="3200" spc="0" dirty="0"/>
              <a:t> was </a:t>
            </a:r>
            <a:r>
              <a:rPr lang="en-US" sz="3200" b="1" spc="0" dirty="0"/>
              <a:t>much larger</a:t>
            </a:r>
            <a:r>
              <a:rPr lang="en-US" sz="3200" spc="0" dirty="0"/>
              <a:t> than that of the HC group.</a:t>
            </a:r>
          </a:p>
          <a:p>
            <a:pPr algn="just"/>
            <a:r>
              <a:rPr lang="en-US" sz="3200" spc="0" dirty="0"/>
              <a:t>As a result, it is expected to be able to </a:t>
            </a:r>
            <a:r>
              <a:rPr lang="en-US" sz="3200" b="1" spc="0" dirty="0"/>
              <a:t>differentiate HC from AD and 4RDT</a:t>
            </a:r>
            <a:r>
              <a:rPr lang="en-US" sz="3200" spc="0" dirty="0"/>
              <a:t> by </a:t>
            </a:r>
            <a:r>
              <a:rPr lang="en-US" sz="3200" b="1" spc="0" dirty="0"/>
              <a:t>measuring the tau isoforms in the blood</a:t>
            </a:r>
            <a:r>
              <a:rPr lang="en-US" sz="3200" spc="0" dirty="0"/>
              <a:t>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013EF37-253E-3B4B-AD4B-A2EB971D94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80634" y="12801601"/>
            <a:ext cx="9402160" cy="4013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spc="0" dirty="0"/>
              <a:t>Kidd, Paired helical filaments in electron microscopy of Alzheimer’s disease, </a:t>
            </a:r>
            <a:r>
              <a:rPr lang="en-US" sz="2800" i="1" spc="0" dirty="0"/>
              <a:t>Nature</a:t>
            </a:r>
            <a:r>
              <a:rPr lang="en-US" sz="2800" spc="0" dirty="0"/>
              <a:t>, 197, 192-193 (1963)</a:t>
            </a:r>
          </a:p>
          <a:p>
            <a:pPr algn="just"/>
            <a:r>
              <a:rPr lang="en-US" sz="2800" spc="0" dirty="0"/>
              <a:t>Goedert et al., Multiple isoforms of human microtubule-associated protein tau: sequences and localization in neurofibrillary tangles of Alzheimer's disease, </a:t>
            </a:r>
            <a:r>
              <a:rPr lang="en-US" sz="2800" i="1" spc="0" dirty="0"/>
              <a:t>Neuron</a:t>
            </a:r>
            <a:r>
              <a:rPr lang="en-US" sz="2800" spc="0" dirty="0"/>
              <a:t>, 3, 519-526 (1989)</a:t>
            </a:r>
          </a:p>
          <a:p>
            <a:pPr algn="just"/>
            <a:r>
              <a:rPr lang="en-US" sz="2800" spc="0" dirty="0"/>
              <a:t>Hara et al., Isoform transition from four-repeat to three-repeat tau underlies </a:t>
            </a:r>
            <a:r>
              <a:rPr lang="en-US" sz="2800" spc="0" dirty="0" err="1"/>
              <a:t>dendrosomatic</a:t>
            </a:r>
            <a:r>
              <a:rPr lang="en-US" sz="2800" spc="0" dirty="0"/>
              <a:t> and regional progression of neurofibrillary pathology, </a:t>
            </a:r>
            <a:r>
              <a:rPr lang="en-US" sz="2800" i="1" spc="0" dirty="0"/>
              <a:t>Acta </a:t>
            </a:r>
            <a:r>
              <a:rPr lang="en-US" sz="2800" i="1" spc="0" dirty="0" err="1"/>
              <a:t>Neuropathol</a:t>
            </a:r>
            <a:r>
              <a:rPr lang="en-US" sz="2800" i="1" spc="0" dirty="0"/>
              <a:t>.</a:t>
            </a:r>
            <a:r>
              <a:rPr lang="en-US" sz="2800" spc="0" dirty="0"/>
              <a:t>, 125, 565-579 (2013)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E018112-7B03-6644-8C88-3CDC2B6096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Introduction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6CFB179-D9B0-9E48-ACBA-DAA8260DBC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Methods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89F41C0-59D9-B44E-9EEF-BFDB6CE8E2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Results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8A7E581-5B2E-C649-9D5A-694DD03143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Conclusions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5C69B0D-7268-C646-B643-6BF1AE7A35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References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B29C942-D72B-5547-95C4-7780232891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483120" y="16967082"/>
            <a:ext cx="9932435" cy="1045039"/>
          </a:xfrm>
        </p:spPr>
        <p:txBody>
          <a:bodyPr>
            <a:normAutofit/>
          </a:bodyPr>
          <a:lstStyle/>
          <a:p>
            <a:r>
              <a:rPr lang="en-US" sz="3600" dirty="0"/>
              <a:t>Acknowledgement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D8FC0321-8CCD-30BD-D6BA-FFBFDD6CDA63}"/>
              </a:ext>
            </a:extLst>
          </p:cNvPr>
          <p:cNvSpPr txBox="1">
            <a:spLocks/>
          </p:cNvSpPr>
          <p:nvPr/>
        </p:nvSpPr>
        <p:spPr>
          <a:xfrm>
            <a:off x="4984125" y="22346560"/>
            <a:ext cx="5071069" cy="2065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kern="1200" spc="311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06929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13858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20786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27715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8775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94621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48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08350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pple SD Gothic Neo" panose="02000300000000000000" pitchFamily="2" charset="-127"/>
                <a:ea typeface="Apple SD Gothic Neo" panose="02000300000000000000" pitchFamily="2" charset="-127"/>
                <a:cs typeface="Times New Roman" panose="02020603050405020304" pitchFamily="18" charset="0"/>
              </a:rPr>
              <a:t>Soo Hyun Lee</a:t>
            </a:r>
            <a:r>
              <a:rPr lang="en-US" sz="3600" baseline="30000" dirty="0">
                <a:latin typeface="Apple SD Gothic Neo" panose="02000300000000000000" pitchFamily="2" charset="-127"/>
                <a:ea typeface="Apple SD Gothic Neo" panose="02000300000000000000" pitchFamily="2" charset="-127"/>
                <a:cs typeface="Times New Roman" panose="02020603050405020304" pitchFamily="18" charset="0"/>
              </a:rPr>
              <a:t>*</a:t>
            </a:r>
            <a:r>
              <a:rPr lang="en-US" sz="3600" dirty="0">
                <a:latin typeface="Apple SD Gothic Neo" panose="02000300000000000000" pitchFamily="2" charset="-127"/>
                <a:ea typeface="Apple SD Gothic Neo" panose="02000300000000000000" pitchFamily="2" charset="-127"/>
                <a:cs typeface="Times New Roman" panose="02020603050405020304" pitchFamily="18" charset="0"/>
              </a:rPr>
              <a:t> :</a:t>
            </a:r>
          </a:p>
          <a:p>
            <a:r>
              <a:rPr lang="en-US" altLang="ko-KR" sz="3600" dirty="0">
                <a:latin typeface="Apple SD Gothic Neo" panose="02000300000000000000" pitchFamily="2" charset="-127"/>
                <a:ea typeface="Apple SD Gothic Neo" panose="02000300000000000000" pitchFamily="2" charset="-127"/>
                <a:cs typeface="Times New Roman" panose="02020603050405020304" pitchFamily="18" charset="0"/>
              </a:rPr>
              <a:t>shleekist@kist.re.kr</a:t>
            </a:r>
            <a:endParaRPr lang="en-US" sz="3600" dirty="0">
              <a:latin typeface="Apple SD Gothic Neo" panose="02000300000000000000" pitchFamily="2" charset="-127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  <p:pic>
        <p:nvPicPr>
          <p:cNvPr id="31" name="Picture 4" descr="KIST 뇌과학연구소">
            <a:extLst>
              <a:ext uri="{FF2B5EF4-FFF2-40B4-BE49-F238E27FC236}">
                <a16:creationId xmlns:a16="http://schemas.microsoft.com/office/drawing/2014/main" id="{86196664-1912-F7B7-D2A6-26A39729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60" y="22381074"/>
            <a:ext cx="3310489" cy="18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E25A25B5-F54D-227E-55E2-709C3F3710D4}"/>
              </a:ext>
            </a:extLst>
          </p:cNvPr>
          <p:cNvSpPr txBox="1">
            <a:spLocks/>
          </p:cNvSpPr>
          <p:nvPr/>
        </p:nvSpPr>
        <p:spPr>
          <a:xfrm>
            <a:off x="763210" y="20868010"/>
            <a:ext cx="9932435" cy="1045039"/>
          </a:xfrm>
          <a:prstGeom prst="rect">
            <a:avLst/>
          </a:prstGeom>
          <a:solidFill>
            <a:srgbClr val="FBA31B"/>
          </a:solidFill>
        </p:spPr>
        <p:txBody>
          <a:bodyPr vert="horz" lIns="274320" tIns="45720" rIns="91440" bIns="45720" rtlCol="0" anchor="ctr">
            <a:normAutofit/>
          </a:bodyPr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kern="1200" spc="311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06929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13858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20786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27715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8775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94621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48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08350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Contact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94DB8538-D85C-83CF-727A-A431606074FB}"/>
              </a:ext>
            </a:extLst>
          </p:cNvPr>
          <p:cNvSpPr txBox="1">
            <a:spLocks/>
          </p:cNvSpPr>
          <p:nvPr/>
        </p:nvSpPr>
        <p:spPr>
          <a:xfrm>
            <a:off x="40780634" y="18333360"/>
            <a:ext cx="9402160" cy="401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kern="1200" spc="311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06929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13858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20786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27715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8775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94621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48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08350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spc="0" dirty="0"/>
              <a:t>This research is partially funded by the Brain Research Program through the National Research Foundation of Korea (NRF-2018M3C7A1056896) and the Korea Health Technology R&amp;D Project through the Korea Health Industry Development Institute (KHIDI) and Korea Dementia Research Center (KDRC), funded by the Ministry of Health &amp; Welfare and Ministry of Science and ICT, Republic of Korea (grant number : HU20C0164) and supported by KIST Internal program (2E31521).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90C2EC5-A962-0B06-8E6D-E2CDEC1843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87"/>
          <a:stretch/>
        </p:blipFill>
        <p:spPr>
          <a:xfrm>
            <a:off x="14881352" y="20035405"/>
            <a:ext cx="4783619" cy="3851232"/>
          </a:xfrm>
          <a:prstGeom prst="rect">
            <a:avLst/>
          </a:prstGeom>
        </p:spPr>
      </p:pic>
      <p:sp>
        <p:nvSpPr>
          <p:cNvPr id="3" name="순서도: 천공 테이프 1">
            <a:extLst>
              <a:ext uri="{FF2B5EF4-FFF2-40B4-BE49-F238E27FC236}">
                <a16:creationId xmlns:a16="http://schemas.microsoft.com/office/drawing/2014/main" id="{C28E6169-82FD-7D84-AACE-817BBC250430}"/>
              </a:ext>
            </a:extLst>
          </p:cNvPr>
          <p:cNvSpPr/>
          <p:nvPr/>
        </p:nvSpPr>
        <p:spPr>
          <a:xfrm rot="5154912">
            <a:off x="15372148" y="17257740"/>
            <a:ext cx="2413678" cy="5569139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93 w 10000"/>
              <a:gd name="connsiteY0" fmla="*/ 6036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93 w 10000"/>
              <a:gd name="connsiteY10" fmla="*/ 6036 h 10000"/>
              <a:gd name="connsiteX0" fmla="*/ 93 w 10000"/>
              <a:gd name="connsiteY0" fmla="*/ 6036 h 10000"/>
              <a:gd name="connsiteX1" fmla="*/ 2581 w 10000"/>
              <a:gd name="connsiteY1" fmla="*/ 256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93 w 10000"/>
              <a:gd name="connsiteY10" fmla="*/ 6036 h 10000"/>
              <a:gd name="connsiteX0" fmla="*/ 93 w 10000"/>
              <a:gd name="connsiteY0" fmla="*/ 11325 h 15289"/>
              <a:gd name="connsiteX1" fmla="*/ 2581 w 10000"/>
              <a:gd name="connsiteY1" fmla="*/ 7849 h 15289"/>
              <a:gd name="connsiteX2" fmla="*/ 5000 w 10000"/>
              <a:gd name="connsiteY2" fmla="*/ 6289 h 15289"/>
              <a:gd name="connsiteX3" fmla="*/ 7500 w 10000"/>
              <a:gd name="connsiteY3" fmla="*/ 5289 h 15289"/>
              <a:gd name="connsiteX4" fmla="*/ 9884 w 10000"/>
              <a:gd name="connsiteY4" fmla="*/ 44 h 15289"/>
              <a:gd name="connsiteX5" fmla="*/ 10000 w 10000"/>
              <a:gd name="connsiteY5" fmla="*/ 14289 h 15289"/>
              <a:gd name="connsiteX6" fmla="*/ 7500 w 10000"/>
              <a:gd name="connsiteY6" fmla="*/ 13289 h 15289"/>
              <a:gd name="connsiteX7" fmla="*/ 5000 w 10000"/>
              <a:gd name="connsiteY7" fmla="*/ 14289 h 15289"/>
              <a:gd name="connsiteX8" fmla="*/ 2500 w 10000"/>
              <a:gd name="connsiteY8" fmla="*/ 15289 h 15289"/>
              <a:gd name="connsiteX9" fmla="*/ 0 w 10000"/>
              <a:gd name="connsiteY9" fmla="*/ 14289 h 15289"/>
              <a:gd name="connsiteX10" fmla="*/ 93 w 10000"/>
              <a:gd name="connsiteY10" fmla="*/ 11325 h 15289"/>
              <a:gd name="connsiteX0" fmla="*/ 93 w 10000"/>
              <a:gd name="connsiteY0" fmla="*/ 11382 h 15346"/>
              <a:gd name="connsiteX1" fmla="*/ 2581 w 10000"/>
              <a:gd name="connsiteY1" fmla="*/ 7906 h 15346"/>
              <a:gd name="connsiteX2" fmla="*/ 5000 w 10000"/>
              <a:gd name="connsiteY2" fmla="*/ 6346 h 15346"/>
              <a:gd name="connsiteX3" fmla="*/ 7070 w 10000"/>
              <a:gd name="connsiteY3" fmla="*/ 2425 h 15346"/>
              <a:gd name="connsiteX4" fmla="*/ 9884 w 10000"/>
              <a:gd name="connsiteY4" fmla="*/ 101 h 15346"/>
              <a:gd name="connsiteX5" fmla="*/ 10000 w 10000"/>
              <a:gd name="connsiteY5" fmla="*/ 14346 h 15346"/>
              <a:gd name="connsiteX6" fmla="*/ 7500 w 10000"/>
              <a:gd name="connsiteY6" fmla="*/ 13346 h 15346"/>
              <a:gd name="connsiteX7" fmla="*/ 5000 w 10000"/>
              <a:gd name="connsiteY7" fmla="*/ 14346 h 15346"/>
              <a:gd name="connsiteX8" fmla="*/ 2500 w 10000"/>
              <a:gd name="connsiteY8" fmla="*/ 15346 h 15346"/>
              <a:gd name="connsiteX9" fmla="*/ 0 w 10000"/>
              <a:gd name="connsiteY9" fmla="*/ 14346 h 15346"/>
              <a:gd name="connsiteX10" fmla="*/ 93 w 10000"/>
              <a:gd name="connsiteY10" fmla="*/ 11382 h 15346"/>
              <a:gd name="connsiteX0" fmla="*/ 93 w 10737"/>
              <a:gd name="connsiteY0" fmla="*/ 11382 h 16121"/>
              <a:gd name="connsiteX1" fmla="*/ 2581 w 10737"/>
              <a:gd name="connsiteY1" fmla="*/ 7906 h 16121"/>
              <a:gd name="connsiteX2" fmla="*/ 5000 w 10737"/>
              <a:gd name="connsiteY2" fmla="*/ 6346 h 16121"/>
              <a:gd name="connsiteX3" fmla="*/ 7070 w 10737"/>
              <a:gd name="connsiteY3" fmla="*/ 2425 h 16121"/>
              <a:gd name="connsiteX4" fmla="*/ 9884 w 10737"/>
              <a:gd name="connsiteY4" fmla="*/ 101 h 16121"/>
              <a:gd name="connsiteX5" fmla="*/ 10737 w 10737"/>
              <a:gd name="connsiteY5" fmla="*/ 16121 h 16121"/>
              <a:gd name="connsiteX6" fmla="*/ 7500 w 10737"/>
              <a:gd name="connsiteY6" fmla="*/ 13346 h 16121"/>
              <a:gd name="connsiteX7" fmla="*/ 5000 w 10737"/>
              <a:gd name="connsiteY7" fmla="*/ 14346 h 16121"/>
              <a:gd name="connsiteX8" fmla="*/ 2500 w 10737"/>
              <a:gd name="connsiteY8" fmla="*/ 15346 h 16121"/>
              <a:gd name="connsiteX9" fmla="*/ 0 w 10737"/>
              <a:gd name="connsiteY9" fmla="*/ 14346 h 16121"/>
              <a:gd name="connsiteX10" fmla="*/ 93 w 10737"/>
              <a:gd name="connsiteY10" fmla="*/ 11382 h 16121"/>
              <a:gd name="connsiteX0" fmla="*/ 93 w 10696"/>
              <a:gd name="connsiteY0" fmla="*/ 11382 h 29166"/>
              <a:gd name="connsiteX1" fmla="*/ 2581 w 10696"/>
              <a:gd name="connsiteY1" fmla="*/ 7906 h 29166"/>
              <a:gd name="connsiteX2" fmla="*/ 5000 w 10696"/>
              <a:gd name="connsiteY2" fmla="*/ 6346 h 29166"/>
              <a:gd name="connsiteX3" fmla="*/ 7070 w 10696"/>
              <a:gd name="connsiteY3" fmla="*/ 2425 h 29166"/>
              <a:gd name="connsiteX4" fmla="*/ 9884 w 10696"/>
              <a:gd name="connsiteY4" fmla="*/ 101 h 29166"/>
              <a:gd name="connsiteX5" fmla="*/ 10696 w 10696"/>
              <a:gd name="connsiteY5" fmla="*/ 29166 h 29166"/>
              <a:gd name="connsiteX6" fmla="*/ 7500 w 10696"/>
              <a:gd name="connsiteY6" fmla="*/ 13346 h 29166"/>
              <a:gd name="connsiteX7" fmla="*/ 5000 w 10696"/>
              <a:gd name="connsiteY7" fmla="*/ 14346 h 29166"/>
              <a:gd name="connsiteX8" fmla="*/ 2500 w 10696"/>
              <a:gd name="connsiteY8" fmla="*/ 15346 h 29166"/>
              <a:gd name="connsiteX9" fmla="*/ 0 w 10696"/>
              <a:gd name="connsiteY9" fmla="*/ 14346 h 29166"/>
              <a:gd name="connsiteX10" fmla="*/ 93 w 10696"/>
              <a:gd name="connsiteY10" fmla="*/ 11382 h 29166"/>
              <a:gd name="connsiteX0" fmla="*/ 93 w 10696"/>
              <a:gd name="connsiteY0" fmla="*/ 11382 h 29166"/>
              <a:gd name="connsiteX1" fmla="*/ 2581 w 10696"/>
              <a:gd name="connsiteY1" fmla="*/ 7906 h 29166"/>
              <a:gd name="connsiteX2" fmla="*/ 5000 w 10696"/>
              <a:gd name="connsiteY2" fmla="*/ 6346 h 29166"/>
              <a:gd name="connsiteX3" fmla="*/ 7070 w 10696"/>
              <a:gd name="connsiteY3" fmla="*/ 2425 h 29166"/>
              <a:gd name="connsiteX4" fmla="*/ 9884 w 10696"/>
              <a:gd name="connsiteY4" fmla="*/ 101 h 29166"/>
              <a:gd name="connsiteX5" fmla="*/ 10696 w 10696"/>
              <a:gd name="connsiteY5" fmla="*/ 29166 h 29166"/>
              <a:gd name="connsiteX6" fmla="*/ 7480 w 10696"/>
              <a:gd name="connsiteY6" fmla="*/ 19869 h 29166"/>
              <a:gd name="connsiteX7" fmla="*/ 5000 w 10696"/>
              <a:gd name="connsiteY7" fmla="*/ 14346 h 29166"/>
              <a:gd name="connsiteX8" fmla="*/ 2500 w 10696"/>
              <a:gd name="connsiteY8" fmla="*/ 15346 h 29166"/>
              <a:gd name="connsiteX9" fmla="*/ 0 w 10696"/>
              <a:gd name="connsiteY9" fmla="*/ 14346 h 29166"/>
              <a:gd name="connsiteX10" fmla="*/ 93 w 10696"/>
              <a:gd name="connsiteY10" fmla="*/ 11382 h 29166"/>
              <a:gd name="connsiteX0" fmla="*/ 93 w 10696"/>
              <a:gd name="connsiteY0" fmla="*/ 11382 h 29166"/>
              <a:gd name="connsiteX1" fmla="*/ 2581 w 10696"/>
              <a:gd name="connsiteY1" fmla="*/ 7906 h 29166"/>
              <a:gd name="connsiteX2" fmla="*/ 5000 w 10696"/>
              <a:gd name="connsiteY2" fmla="*/ 6346 h 29166"/>
              <a:gd name="connsiteX3" fmla="*/ 7070 w 10696"/>
              <a:gd name="connsiteY3" fmla="*/ 2425 h 29166"/>
              <a:gd name="connsiteX4" fmla="*/ 9884 w 10696"/>
              <a:gd name="connsiteY4" fmla="*/ 101 h 29166"/>
              <a:gd name="connsiteX5" fmla="*/ 10696 w 10696"/>
              <a:gd name="connsiteY5" fmla="*/ 29166 h 29166"/>
              <a:gd name="connsiteX6" fmla="*/ 7480 w 10696"/>
              <a:gd name="connsiteY6" fmla="*/ 19869 h 29166"/>
              <a:gd name="connsiteX7" fmla="*/ 4901 w 10696"/>
              <a:gd name="connsiteY7" fmla="*/ 16823 h 29166"/>
              <a:gd name="connsiteX8" fmla="*/ 2500 w 10696"/>
              <a:gd name="connsiteY8" fmla="*/ 15346 h 29166"/>
              <a:gd name="connsiteX9" fmla="*/ 0 w 10696"/>
              <a:gd name="connsiteY9" fmla="*/ 14346 h 29166"/>
              <a:gd name="connsiteX10" fmla="*/ 93 w 10696"/>
              <a:gd name="connsiteY10" fmla="*/ 11382 h 29166"/>
              <a:gd name="connsiteX0" fmla="*/ 93 w 10696"/>
              <a:gd name="connsiteY0" fmla="*/ 11382 h 29166"/>
              <a:gd name="connsiteX1" fmla="*/ 2581 w 10696"/>
              <a:gd name="connsiteY1" fmla="*/ 7906 h 29166"/>
              <a:gd name="connsiteX2" fmla="*/ 5000 w 10696"/>
              <a:gd name="connsiteY2" fmla="*/ 6346 h 29166"/>
              <a:gd name="connsiteX3" fmla="*/ 7070 w 10696"/>
              <a:gd name="connsiteY3" fmla="*/ 2425 h 29166"/>
              <a:gd name="connsiteX4" fmla="*/ 9884 w 10696"/>
              <a:gd name="connsiteY4" fmla="*/ 101 h 29166"/>
              <a:gd name="connsiteX5" fmla="*/ 10696 w 10696"/>
              <a:gd name="connsiteY5" fmla="*/ 29166 h 29166"/>
              <a:gd name="connsiteX6" fmla="*/ 7480 w 10696"/>
              <a:gd name="connsiteY6" fmla="*/ 19869 h 29166"/>
              <a:gd name="connsiteX7" fmla="*/ 4901 w 10696"/>
              <a:gd name="connsiteY7" fmla="*/ 16823 h 29166"/>
              <a:gd name="connsiteX8" fmla="*/ 2469 w 10696"/>
              <a:gd name="connsiteY8" fmla="*/ 16115 h 29166"/>
              <a:gd name="connsiteX9" fmla="*/ 0 w 10696"/>
              <a:gd name="connsiteY9" fmla="*/ 14346 h 29166"/>
              <a:gd name="connsiteX10" fmla="*/ 93 w 10696"/>
              <a:gd name="connsiteY10" fmla="*/ 11382 h 29166"/>
              <a:gd name="connsiteX0" fmla="*/ 93 w 10696"/>
              <a:gd name="connsiteY0" fmla="*/ 19458 h 37242"/>
              <a:gd name="connsiteX1" fmla="*/ 2581 w 10696"/>
              <a:gd name="connsiteY1" fmla="*/ 15982 h 37242"/>
              <a:gd name="connsiteX2" fmla="*/ 5000 w 10696"/>
              <a:gd name="connsiteY2" fmla="*/ 14422 h 37242"/>
              <a:gd name="connsiteX3" fmla="*/ 7070 w 10696"/>
              <a:gd name="connsiteY3" fmla="*/ 10501 h 37242"/>
              <a:gd name="connsiteX4" fmla="*/ 9247 w 10696"/>
              <a:gd name="connsiteY4" fmla="*/ 25 h 37242"/>
              <a:gd name="connsiteX5" fmla="*/ 10696 w 10696"/>
              <a:gd name="connsiteY5" fmla="*/ 37242 h 37242"/>
              <a:gd name="connsiteX6" fmla="*/ 7480 w 10696"/>
              <a:gd name="connsiteY6" fmla="*/ 27945 h 37242"/>
              <a:gd name="connsiteX7" fmla="*/ 4901 w 10696"/>
              <a:gd name="connsiteY7" fmla="*/ 24899 h 37242"/>
              <a:gd name="connsiteX8" fmla="*/ 2469 w 10696"/>
              <a:gd name="connsiteY8" fmla="*/ 24191 h 37242"/>
              <a:gd name="connsiteX9" fmla="*/ 0 w 10696"/>
              <a:gd name="connsiteY9" fmla="*/ 22422 h 37242"/>
              <a:gd name="connsiteX10" fmla="*/ 93 w 10696"/>
              <a:gd name="connsiteY10" fmla="*/ 19458 h 37242"/>
              <a:gd name="connsiteX0" fmla="*/ 93 w 10696"/>
              <a:gd name="connsiteY0" fmla="*/ 19490 h 37274"/>
              <a:gd name="connsiteX1" fmla="*/ 2581 w 10696"/>
              <a:gd name="connsiteY1" fmla="*/ 16014 h 37274"/>
              <a:gd name="connsiteX2" fmla="*/ 5000 w 10696"/>
              <a:gd name="connsiteY2" fmla="*/ 14454 h 37274"/>
              <a:gd name="connsiteX3" fmla="*/ 6501 w 10696"/>
              <a:gd name="connsiteY3" fmla="*/ 5481 h 37274"/>
              <a:gd name="connsiteX4" fmla="*/ 9247 w 10696"/>
              <a:gd name="connsiteY4" fmla="*/ 57 h 37274"/>
              <a:gd name="connsiteX5" fmla="*/ 10696 w 10696"/>
              <a:gd name="connsiteY5" fmla="*/ 37274 h 37274"/>
              <a:gd name="connsiteX6" fmla="*/ 7480 w 10696"/>
              <a:gd name="connsiteY6" fmla="*/ 27977 h 37274"/>
              <a:gd name="connsiteX7" fmla="*/ 4901 w 10696"/>
              <a:gd name="connsiteY7" fmla="*/ 24931 h 37274"/>
              <a:gd name="connsiteX8" fmla="*/ 2469 w 10696"/>
              <a:gd name="connsiteY8" fmla="*/ 24223 h 37274"/>
              <a:gd name="connsiteX9" fmla="*/ 0 w 10696"/>
              <a:gd name="connsiteY9" fmla="*/ 22454 h 37274"/>
              <a:gd name="connsiteX10" fmla="*/ 93 w 10696"/>
              <a:gd name="connsiteY10" fmla="*/ 19490 h 37274"/>
              <a:gd name="connsiteX0" fmla="*/ 93 w 10696"/>
              <a:gd name="connsiteY0" fmla="*/ 19482 h 37266"/>
              <a:gd name="connsiteX1" fmla="*/ 2581 w 10696"/>
              <a:gd name="connsiteY1" fmla="*/ 16006 h 37266"/>
              <a:gd name="connsiteX2" fmla="*/ 4490 w 10696"/>
              <a:gd name="connsiteY2" fmla="*/ 10346 h 37266"/>
              <a:gd name="connsiteX3" fmla="*/ 6501 w 10696"/>
              <a:gd name="connsiteY3" fmla="*/ 5473 h 37266"/>
              <a:gd name="connsiteX4" fmla="*/ 9247 w 10696"/>
              <a:gd name="connsiteY4" fmla="*/ 49 h 37266"/>
              <a:gd name="connsiteX5" fmla="*/ 10696 w 10696"/>
              <a:gd name="connsiteY5" fmla="*/ 37266 h 37266"/>
              <a:gd name="connsiteX6" fmla="*/ 7480 w 10696"/>
              <a:gd name="connsiteY6" fmla="*/ 27969 h 37266"/>
              <a:gd name="connsiteX7" fmla="*/ 4901 w 10696"/>
              <a:gd name="connsiteY7" fmla="*/ 24923 h 37266"/>
              <a:gd name="connsiteX8" fmla="*/ 2469 w 10696"/>
              <a:gd name="connsiteY8" fmla="*/ 24215 h 37266"/>
              <a:gd name="connsiteX9" fmla="*/ 0 w 10696"/>
              <a:gd name="connsiteY9" fmla="*/ 22446 h 37266"/>
              <a:gd name="connsiteX10" fmla="*/ 93 w 10696"/>
              <a:gd name="connsiteY10" fmla="*/ 19482 h 37266"/>
              <a:gd name="connsiteX0" fmla="*/ 93 w 10696"/>
              <a:gd name="connsiteY0" fmla="*/ 19482 h 37266"/>
              <a:gd name="connsiteX1" fmla="*/ 2581 w 10696"/>
              <a:gd name="connsiteY1" fmla="*/ 16006 h 37266"/>
              <a:gd name="connsiteX2" fmla="*/ 4490 w 10696"/>
              <a:gd name="connsiteY2" fmla="*/ 10346 h 37266"/>
              <a:gd name="connsiteX3" fmla="*/ 6501 w 10696"/>
              <a:gd name="connsiteY3" fmla="*/ 5473 h 37266"/>
              <a:gd name="connsiteX4" fmla="*/ 9247 w 10696"/>
              <a:gd name="connsiteY4" fmla="*/ 49 h 37266"/>
              <a:gd name="connsiteX5" fmla="*/ 10696 w 10696"/>
              <a:gd name="connsiteY5" fmla="*/ 37266 h 37266"/>
              <a:gd name="connsiteX6" fmla="*/ 7480 w 10696"/>
              <a:gd name="connsiteY6" fmla="*/ 27969 h 37266"/>
              <a:gd name="connsiteX7" fmla="*/ 4966 w 10696"/>
              <a:gd name="connsiteY7" fmla="*/ 25704 h 37266"/>
              <a:gd name="connsiteX8" fmla="*/ 2469 w 10696"/>
              <a:gd name="connsiteY8" fmla="*/ 24215 h 37266"/>
              <a:gd name="connsiteX9" fmla="*/ 0 w 10696"/>
              <a:gd name="connsiteY9" fmla="*/ 22446 h 37266"/>
              <a:gd name="connsiteX10" fmla="*/ 93 w 10696"/>
              <a:gd name="connsiteY10" fmla="*/ 19482 h 37266"/>
              <a:gd name="connsiteX0" fmla="*/ 93 w 10696"/>
              <a:gd name="connsiteY0" fmla="*/ 19482 h 37266"/>
              <a:gd name="connsiteX1" fmla="*/ 2581 w 10696"/>
              <a:gd name="connsiteY1" fmla="*/ 16006 h 37266"/>
              <a:gd name="connsiteX2" fmla="*/ 4490 w 10696"/>
              <a:gd name="connsiteY2" fmla="*/ 10346 h 37266"/>
              <a:gd name="connsiteX3" fmla="*/ 6501 w 10696"/>
              <a:gd name="connsiteY3" fmla="*/ 5473 h 37266"/>
              <a:gd name="connsiteX4" fmla="*/ 9247 w 10696"/>
              <a:gd name="connsiteY4" fmla="*/ 49 h 37266"/>
              <a:gd name="connsiteX5" fmla="*/ 10696 w 10696"/>
              <a:gd name="connsiteY5" fmla="*/ 37266 h 37266"/>
              <a:gd name="connsiteX6" fmla="*/ 7432 w 10696"/>
              <a:gd name="connsiteY6" fmla="*/ 29165 h 37266"/>
              <a:gd name="connsiteX7" fmla="*/ 4966 w 10696"/>
              <a:gd name="connsiteY7" fmla="*/ 25704 h 37266"/>
              <a:gd name="connsiteX8" fmla="*/ 2469 w 10696"/>
              <a:gd name="connsiteY8" fmla="*/ 24215 h 37266"/>
              <a:gd name="connsiteX9" fmla="*/ 0 w 10696"/>
              <a:gd name="connsiteY9" fmla="*/ 22446 h 37266"/>
              <a:gd name="connsiteX10" fmla="*/ 93 w 10696"/>
              <a:gd name="connsiteY10" fmla="*/ 19482 h 37266"/>
              <a:gd name="connsiteX0" fmla="*/ 93 w 10525"/>
              <a:gd name="connsiteY0" fmla="*/ 19482 h 37931"/>
              <a:gd name="connsiteX1" fmla="*/ 2581 w 10525"/>
              <a:gd name="connsiteY1" fmla="*/ 16006 h 37931"/>
              <a:gd name="connsiteX2" fmla="*/ 4490 w 10525"/>
              <a:gd name="connsiteY2" fmla="*/ 10346 h 37931"/>
              <a:gd name="connsiteX3" fmla="*/ 6501 w 10525"/>
              <a:gd name="connsiteY3" fmla="*/ 5473 h 37931"/>
              <a:gd name="connsiteX4" fmla="*/ 9247 w 10525"/>
              <a:gd name="connsiteY4" fmla="*/ 49 h 37931"/>
              <a:gd name="connsiteX5" fmla="*/ 10525 w 10525"/>
              <a:gd name="connsiteY5" fmla="*/ 37931 h 37931"/>
              <a:gd name="connsiteX6" fmla="*/ 7432 w 10525"/>
              <a:gd name="connsiteY6" fmla="*/ 29165 h 37931"/>
              <a:gd name="connsiteX7" fmla="*/ 4966 w 10525"/>
              <a:gd name="connsiteY7" fmla="*/ 25704 h 37931"/>
              <a:gd name="connsiteX8" fmla="*/ 2469 w 10525"/>
              <a:gd name="connsiteY8" fmla="*/ 24215 h 37931"/>
              <a:gd name="connsiteX9" fmla="*/ 0 w 10525"/>
              <a:gd name="connsiteY9" fmla="*/ 22446 h 37931"/>
              <a:gd name="connsiteX10" fmla="*/ 93 w 10525"/>
              <a:gd name="connsiteY10" fmla="*/ 19482 h 37931"/>
              <a:gd name="connsiteX0" fmla="*/ 0 w 10432"/>
              <a:gd name="connsiteY0" fmla="*/ 19482 h 37931"/>
              <a:gd name="connsiteX1" fmla="*/ 2488 w 10432"/>
              <a:gd name="connsiteY1" fmla="*/ 16006 h 37931"/>
              <a:gd name="connsiteX2" fmla="*/ 4397 w 10432"/>
              <a:gd name="connsiteY2" fmla="*/ 10346 h 37931"/>
              <a:gd name="connsiteX3" fmla="*/ 6408 w 10432"/>
              <a:gd name="connsiteY3" fmla="*/ 5473 h 37931"/>
              <a:gd name="connsiteX4" fmla="*/ 9154 w 10432"/>
              <a:gd name="connsiteY4" fmla="*/ 49 h 37931"/>
              <a:gd name="connsiteX5" fmla="*/ 10432 w 10432"/>
              <a:gd name="connsiteY5" fmla="*/ 37931 h 37931"/>
              <a:gd name="connsiteX6" fmla="*/ 7339 w 10432"/>
              <a:gd name="connsiteY6" fmla="*/ 29165 h 37931"/>
              <a:gd name="connsiteX7" fmla="*/ 4873 w 10432"/>
              <a:gd name="connsiteY7" fmla="*/ 25704 h 37931"/>
              <a:gd name="connsiteX8" fmla="*/ 2376 w 10432"/>
              <a:gd name="connsiteY8" fmla="*/ 24215 h 37931"/>
              <a:gd name="connsiteX9" fmla="*/ 0 w 10432"/>
              <a:gd name="connsiteY9" fmla="*/ 20367 h 37931"/>
              <a:gd name="connsiteX10" fmla="*/ 0 w 10432"/>
              <a:gd name="connsiteY10" fmla="*/ 19482 h 37931"/>
              <a:gd name="connsiteX0" fmla="*/ 0 w 10432"/>
              <a:gd name="connsiteY0" fmla="*/ 19482 h 37931"/>
              <a:gd name="connsiteX1" fmla="*/ 2488 w 10432"/>
              <a:gd name="connsiteY1" fmla="*/ 16006 h 37931"/>
              <a:gd name="connsiteX2" fmla="*/ 4397 w 10432"/>
              <a:gd name="connsiteY2" fmla="*/ 10346 h 37931"/>
              <a:gd name="connsiteX3" fmla="*/ 6408 w 10432"/>
              <a:gd name="connsiteY3" fmla="*/ 5473 h 37931"/>
              <a:gd name="connsiteX4" fmla="*/ 9154 w 10432"/>
              <a:gd name="connsiteY4" fmla="*/ 49 h 37931"/>
              <a:gd name="connsiteX5" fmla="*/ 10432 w 10432"/>
              <a:gd name="connsiteY5" fmla="*/ 37931 h 37931"/>
              <a:gd name="connsiteX6" fmla="*/ 7339 w 10432"/>
              <a:gd name="connsiteY6" fmla="*/ 29165 h 37931"/>
              <a:gd name="connsiteX7" fmla="*/ 4873 w 10432"/>
              <a:gd name="connsiteY7" fmla="*/ 25704 h 37931"/>
              <a:gd name="connsiteX8" fmla="*/ 2683 w 10432"/>
              <a:gd name="connsiteY8" fmla="*/ 22433 h 37931"/>
              <a:gd name="connsiteX9" fmla="*/ 0 w 10432"/>
              <a:gd name="connsiteY9" fmla="*/ 20367 h 37931"/>
              <a:gd name="connsiteX10" fmla="*/ 0 w 10432"/>
              <a:gd name="connsiteY10" fmla="*/ 19482 h 37931"/>
              <a:gd name="connsiteX0" fmla="*/ 0 w 10432"/>
              <a:gd name="connsiteY0" fmla="*/ 19482 h 37931"/>
              <a:gd name="connsiteX1" fmla="*/ 2488 w 10432"/>
              <a:gd name="connsiteY1" fmla="*/ 16006 h 37931"/>
              <a:gd name="connsiteX2" fmla="*/ 4397 w 10432"/>
              <a:gd name="connsiteY2" fmla="*/ 10346 h 37931"/>
              <a:gd name="connsiteX3" fmla="*/ 6408 w 10432"/>
              <a:gd name="connsiteY3" fmla="*/ 5473 h 37931"/>
              <a:gd name="connsiteX4" fmla="*/ 9154 w 10432"/>
              <a:gd name="connsiteY4" fmla="*/ 49 h 37931"/>
              <a:gd name="connsiteX5" fmla="*/ 10432 w 10432"/>
              <a:gd name="connsiteY5" fmla="*/ 37931 h 37931"/>
              <a:gd name="connsiteX6" fmla="*/ 7339 w 10432"/>
              <a:gd name="connsiteY6" fmla="*/ 29165 h 37931"/>
              <a:gd name="connsiteX7" fmla="*/ 4958 w 10432"/>
              <a:gd name="connsiteY7" fmla="*/ 25078 h 37931"/>
              <a:gd name="connsiteX8" fmla="*/ 2683 w 10432"/>
              <a:gd name="connsiteY8" fmla="*/ 22433 h 37931"/>
              <a:gd name="connsiteX9" fmla="*/ 0 w 10432"/>
              <a:gd name="connsiteY9" fmla="*/ 20367 h 37931"/>
              <a:gd name="connsiteX10" fmla="*/ 0 w 10432"/>
              <a:gd name="connsiteY10" fmla="*/ 19482 h 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2" h="37931">
                <a:moveTo>
                  <a:pt x="0" y="19482"/>
                </a:moveTo>
                <a:cubicBezTo>
                  <a:pt x="0" y="20034"/>
                  <a:pt x="1755" y="17529"/>
                  <a:pt x="2488" y="16006"/>
                </a:cubicBezTo>
                <a:cubicBezTo>
                  <a:pt x="3221" y="14483"/>
                  <a:pt x="3744" y="12101"/>
                  <a:pt x="4397" y="10346"/>
                </a:cubicBezTo>
                <a:cubicBezTo>
                  <a:pt x="5050" y="8591"/>
                  <a:pt x="5615" y="7189"/>
                  <a:pt x="6408" y="5473"/>
                </a:cubicBezTo>
                <a:cubicBezTo>
                  <a:pt x="7201" y="3757"/>
                  <a:pt x="9154" y="-503"/>
                  <a:pt x="9154" y="49"/>
                </a:cubicBezTo>
                <a:cubicBezTo>
                  <a:pt x="9193" y="4797"/>
                  <a:pt x="10393" y="33183"/>
                  <a:pt x="10432" y="37931"/>
                </a:cubicBezTo>
                <a:cubicBezTo>
                  <a:pt x="10432" y="37379"/>
                  <a:pt x="8251" y="31307"/>
                  <a:pt x="7339" y="29165"/>
                </a:cubicBezTo>
                <a:cubicBezTo>
                  <a:pt x="6427" y="27023"/>
                  <a:pt x="5734" y="26200"/>
                  <a:pt x="4958" y="25078"/>
                </a:cubicBezTo>
                <a:cubicBezTo>
                  <a:pt x="4182" y="23956"/>
                  <a:pt x="4064" y="22433"/>
                  <a:pt x="2683" y="22433"/>
                </a:cubicBezTo>
                <a:cubicBezTo>
                  <a:pt x="1302" y="22433"/>
                  <a:pt x="0" y="20919"/>
                  <a:pt x="0" y="20367"/>
                </a:cubicBezTo>
                <a:lnTo>
                  <a:pt x="0" y="1948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1000">
                <a:srgbClr val="C00000">
                  <a:alpha val="80000"/>
                </a:srgbClr>
              </a:gs>
              <a:gs pos="59000">
                <a:srgbClr val="8E0000">
                  <a:alpha val="20000"/>
                </a:srgbClr>
              </a:gs>
              <a:gs pos="75000">
                <a:srgbClr val="FCCCCC">
                  <a:alpha val="1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상자 10">
            <a:extLst>
              <a:ext uri="{FF2B5EF4-FFF2-40B4-BE49-F238E27FC236}">
                <a16:creationId xmlns:a16="http://schemas.microsoft.com/office/drawing/2014/main" id="{85651F4B-1209-C853-6E38-D7F35EF5EE51}"/>
              </a:ext>
            </a:extLst>
          </p:cNvPr>
          <p:cNvSpPr txBox="1"/>
          <p:nvPr/>
        </p:nvSpPr>
        <p:spPr>
          <a:xfrm>
            <a:off x="16382021" y="19848035"/>
            <a:ext cx="711672" cy="318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endParaRPr kumimoji="1"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6767EE1-FED9-6ADE-74EC-6EBEF258E1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2"/>
          <a:stretch/>
        </p:blipFill>
        <p:spPr>
          <a:xfrm rot="2809374">
            <a:off x="14534844" y="18816003"/>
            <a:ext cx="3341789" cy="4085407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08985-34B5-DCF2-E077-FB1506272561}"/>
              </a:ext>
            </a:extLst>
          </p:cNvPr>
          <p:cNvGrpSpPr/>
          <p:nvPr/>
        </p:nvGrpSpPr>
        <p:grpSpPr>
          <a:xfrm>
            <a:off x="11700602" y="18311883"/>
            <a:ext cx="2064313" cy="2134288"/>
            <a:chOff x="7337511" y="28189"/>
            <a:chExt cx="2324092" cy="2402873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A80B7F71-CAE5-A737-0069-5A18B552331B}"/>
                </a:ext>
              </a:extLst>
            </p:cNvPr>
            <p:cNvSpPr/>
            <p:nvPr/>
          </p:nvSpPr>
          <p:spPr>
            <a:xfrm>
              <a:off x="7419557" y="1870907"/>
              <a:ext cx="360000" cy="540000"/>
            </a:xfrm>
            <a:prstGeom prst="roundRect">
              <a:avLst/>
            </a:prstGeom>
            <a:solidFill>
              <a:srgbClr val="AFB09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E3DBD01A-CF74-B052-4764-4258AE07CA03}"/>
                </a:ext>
              </a:extLst>
            </p:cNvPr>
            <p:cNvSpPr/>
            <p:nvPr/>
          </p:nvSpPr>
          <p:spPr>
            <a:xfrm>
              <a:off x="9219557" y="1870907"/>
              <a:ext cx="360000" cy="540000"/>
            </a:xfrm>
            <a:prstGeom prst="roundRect">
              <a:avLst/>
            </a:prstGeom>
            <a:solidFill>
              <a:srgbClr val="AFB09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FFCC74B-2A3D-0166-C78A-96160849613C}"/>
                </a:ext>
              </a:extLst>
            </p:cNvPr>
            <p:cNvSpPr/>
            <p:nvPr/>
          </p:nvSpPr>
          <p:spPr>
            <a:xfrm>
              <a:off x="7419557" y="2251062"/>
              <a:ext cx="2160000" cy="180000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B97905C7-E022-73DC-A0C8-05834CB3EECB}"/>
                </a:ext>
              </a:extLst>
            </p:cNvPr>
            <p:cNvGrpSpPr/>
            <p:nvPr/>
          </p:nvGrpSpPr>
          <p:grpSpPr>
            <a:xfrm>
              <a:off x="7337511" y="28189"/>
              <a:ext cx="2324092" cy="2290136"/>
              <a:chOff x="7337511" y="275839"/>
              <a:chExt cx="2324092" cy="2290136"/>
            </a:xfrm>
          </p:grpSpPr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05F6E999-F803-BEB8-ACAE-EDA177DC46FE}"/>
                  </a:ext>
                </a:extLst>
              </p:cNvPr>
              <p:cNvSpPr/>
              <p:nvPr/>
            </p:nvSpPr>
            <p:spPr>
              <a:xfrm>
                <a:off x="7689557" y="610907"/>
                <a:ext cx="1620000" cy="1620000"/>
              </a:xfrm>
              <a:prstGeom prst="ellipse">
                <a:avLst/>
              </a:prstGeom>
              <a:solidFill>
                <a:srgbClr val="BC8D8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0" h="50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id="{EC71EF0C-9AA0-35CF-4559-732A7430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77854" y1="37708" x2="77854" y2="37708"/>
                            <a14:foregroundMark x1="79921" y1="36239" x2="79921" y2="36239"/>
                            <a14:backgroundMark x1="83169" y1="46229" x2="83169" y2="46229"/>
                            <a14:backgroundMark x1="82087" y1="45250" x2="82087" y2="45152"/>
                            <a14:backgroundMark x1="80217" y1="43879" x2="84744" y2="41724"/>
                            <a14:backgroundMark x1="85236" y1="42605" x2="90059" y2="43781"/>
                            <a14:backgroundMark x1="74409" y1="42997" x2="89272" y2="46523"/>
                            <a14:backgroundMark x1="71654" y1="43585" x2="96457" y2="48384"/>
                            <a14:backgroundMark x1="69291" y1="43781" x2="93799" y2="49461"/>
                            <a14:backgroundMark x1="74311" y1="31636" x2="67224" y2="48384"/>
                          </a14:backgroundRemoval>
                        </a14:imgEffect>
                      </a14:imgLayer>
                    </a14:imgProps>
                  </a:ext>
                </a:extLst>
              </a:blip>
              <a:srcRect l="75539" t="34412" r="17123" b="58752"/>
              <a:stretch/>
            </p:blipFill>
            <p:spPr>
              <a:xfrm rot="16200000">
                <a:off x="8307285" y="288112"/>
                <a:ext cx="384545" cy="360000"/>
              </a:xfrm>
              <a:prstGeom prst="rect">
                <a:avLst/>
              </a:prstGeom>
            </p:spPr>
          </p:pic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id="{2FA3D89F-DEB6-CB48-580A-5BFDF573DF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77854" y1="37708" x2="77854" y2="37708"/>
                            <a14:foregroundMark x1="79921" y1="36239" x2="79921" y2="36239"/>
                            <a14:backgroundMark x1="83169" y1="46229" x2="83169" y2="46229"/>
                            <a14:backgroundMark x1="82087" y1="45250" x2="82087" y2="45152"/>
                            <a14:backgroundMark x1="80217" y1="43879" x2="84744" y2="41724"/>
                            <a14:backgroundMark x1="85236" y1="42605" x2="90059" y2="43781"/>
                            <a14:backgroundMark x1="74409" y1="42997" x2="89272" y2="46523"/>
                            <a14:backgroundMark x1="71654" y1="43585" x2="96457" y2="48384"/>
                            <a14:backgroundMark x1="69291" y1="43781" x2="93799" y2="49461"/>
                            <a14:backgroundMark x1="74311" y1="31636" x2="67224" y2="48384"/>
                          </a14:backgroundRemoval>
                        </a14:imgEffect>
                      </a14:imgLayer>
                    </a14:imgProps>
                  </a:ext>
                </a:extLst>
              </a:blip>
              <a:srcRect l="75539" t="34412" r="17123" b="58752"/>
              <a:stretch/>
            </p:blipFill>
            <p:spPr>
              <a:xfrm>
                <a:off x="9277058" y="1196801"/>
                <a:ext cx="384545" cy="360000"/>
              </a:xfrm>
              <a:prstGeom prst="rect">
                <a:avLst/>
              </a:prstGeom>
            </p:spPr>
          </p:pic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BA6B2E6C-2081-9CAE-A08C-C9BAEDA8F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77854" y1="37708" x2="77854" y2="37708"/>
                            <a14:foregroundMark x1="79921" y1="36239" x2="79921" y2="36239"/>
                            <a14:backgroundMark x1="83169" y1="46229" x2="83169" y2="46229"/>
                            <a14:backgroundMark x1="82087" y1="45250" x2="82087" y2="45152"/>
                            <a14:backgroundMark x1="80217" y1="43879" x2="84744" y2="41724"/>
                            <a14:backgroundMark x1="85236" y1="42605" x2="90059" y2="43781"/>
                            <a14:backgroundMark x1="74409" y1="42997" x2="89272" y2="46523"/>
                            <a14:backgroundMark x1="71654" y1="43585" x2="96457" y2="48384"/>
                            <a14:backgroundMark x1="69291" y1="43781" x2="93799" y2="49461"/>
                            <a14:backgroundMark x1="74311" y1="31636" x2="67224" y2="48384"/>
                          </a14:backgroundRemoval>
                        </a14:imgEffect>
                      </a14:imgLayer>
                    </a14:imgProps>
                  </a:ext>
                </a:extLst>
              </a:blip>
              <a:srcRect l="75539" t="34412" r="17123" b="58752"/>
              <a:stretch/>
            </p:blipFill>
            <p:spPr>
              <a:xfrm rot="10800000">
                <a:off x="7337511" y="1276665"/>
                <a:ext cx="384545" cy="360000"/>
              </a:xfrm>
              <a:prstGeom prst="rect">
                <a:avLst/>
              </a:prstGeom>
            </p:spPr>
          </p:pic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BEF20C61-C9FB-6810-5BCC-15438E860E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77854" y1="37708" x2="77854" y2="37708"/>
                            <a14:foregroundMark x1="79921" y1="36239" x2="79921" y2="36239"/>
                            <a14:backgroundMark x1="83169" y1="46229" x2="83169" y2="46229"/>
                            <a14:backgroundMark x1="82087" y1="45250" x2="82087" y2="45152"/>
                            <a14:backgroundMark x1="80217" y1="43879" x2="84744" y2="41724"/>
                            <a14:backgroundMark x1="85236" y1="42605" x2="90059" y2="43781"/>
                            <a14:backgroundMark x1="74409" y1="42997" x2="89272" y2="46523"/>
                            <a14:backgroundMark x1="71654" y1="43585" x2="96457" y2="48384"/>
                            <a14:backgroundMark x1="69291" y1="43781" x2="93799" y2="49461"/>
                            <a14:backgroundMark x1="74311" y1="31636" x2="67224" y2="48384"/>
                          </a14:backgroundRemoval>
                        </a14:imgEffect>
                      </a14:imgLayer>
                    </a14:imgProps>
                  </a:ext>
                </a:extLst>
              </a:blip>
              <a:srcRect l="75539" t="34412" r="17123" b="58752"/>
              <a:stretch/>
            </p:blipFill>
            <p:spPr>
              <a:xfrm rot="5400000">
                <a:off x="8377180" y="2193703"/>
                <a:ext cx="384545" cy="360000"/>
              </a:xfrm>
              <a:prstGeom prst="rect">
                <a:avLst/>
              </a:prstGeom>
            </p:spPr>
          </p:pic>
          <p:pic>
            <p:nvPicPr>
              <p:cNvPr id="39" name="그림 38">
                <a:extLst>
                  <a:ext uri="{FF2B5EF4-FFF2-40B4-BE49-F238E27FC236}">
                    <a16:creationId xmlns:a16="http://schemas.microsoft.com/office/drawing/2014/main" id="{77239D28-70C4-9ADE-5134-901EEBD23F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77854" y1="37708" x2="77854" y2="37708"/>
                            <a14:foregroundMark x1="79921" y1="36239" x2="79921" y2="36239"/>
                            <a14:backgroundMark x1="83169" y1="46229" x2="83169" y2="46229"/>
                            <a14:backgroundMark x1="82087" y1="45250" x2="82087" y2="45152"/>
                            <a14:backgroundMark x1="80217" y1="43879" x2="84744" y2="41724"/>
                            <a14:backgroundMark x1="85236" y1="42605" x2="90059" y2="43781"/>
                            <a14:backgroundMark x1="74409" y1="42997" x2="89272" y2="46523"/>
                            <a14:backgroundMark x1="71654" y1="43585" x2="96457" y2="48384"/>
                            <a14:backgroundMark x1="69291" y1="43781" x2="93799" y2="49461"/>
                            <a14:backgroundMark x1="74311" y1="31636" x2="67224" y2="48384"/>
                          </a14:backgroundRemoval>
                        </a14:imgEffect>
                      </a14:imgLayer>
                    </a14:imgProps>
                  </a:ext>
                </a:extLst>
              </a:blip>
              <a:srcRect l="75539" t="34412" r="17123" b="58752"/>
              <a:stretch/>
            </p:blipFill>
            <p:spPr>
              <a:xfrm rot="18900000">
                <a:off x="8947301" y="534435"/>
                <a:ext cx="384545" cy="360000"/>
              </a:xfrm>
              <a:prstGeom prst="rect">
                <a:avLst/>
              </a:prstGeom>
            </p:spPr>
          </p:pic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3D5755A4-9495-0E9C-194C-E9C1847CBB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77854" y1="37708" x2="77854" y2="37708"/>
                            <a14:foregroundMark x1="79921" y1="36239" x2="79921" y2="36239"/>
                            <a14:backgroundMark x1="83169" y1="46229" x2="83169" y2="46229"/>
                            <a14:backgroundMark x1="82087" y1="45250" x2="82087" y2="45152"/>
                            <a14:backgroundMark x1="80217" y1="43879" x2="84744" y2="41724"/>
                            <a14:backgroundMark x1="85236" y1="42605" x2="90059" y2="43781"/>
                            <a14:backgroundMark x1="74409" y1="42997" x2="89272" y2="46523"/>
                            <a14:backgroundMark x1="71654" y1="43585" x2="96457" y2="48384"/>
                            <a14:backgroundMark x1="69291" y1="43781" x2="93799" y2="49461"/>
                            <a14:backgroundMark x1="74311" y1="31636" x2="67224" y2="48384"/>
                          </a14:backgroundRemoval>
                        </a14:imgEffect>
                      </a14:imgLayer>
                    </a14:imgProps>
                  </a:ext>
                </a:extLst>
              </a:blip>
              <a:srcRect l="75539" t="34412" r="17123" b="58752"/>
              <a:stretch/>
            </p:blipFill>
            <p:spPr>
              <a:xfrm rot="13500000">
                <a:off x="7561292" y="643351"/>
                <a:ext cx="384545" cy="360000"/>
              </a:xfrm>
              <a:prstGeom prst="rect">
                <a:avLst/>
              </a:prstGeom>
            </p:spPr>
          </p:pic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21366BFE-A557-F7B1-B9FE-5086B9ECAC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77854" y1="37708" x2="77854" y2="37708"/>
                            <a14:foregroundMark x1="79921" y1="36239" x2="79921" y2="36239"/>
                            <a14:backgroundMark x1="83169" y1="46229" x2="83169" y2="46229"/>
                            <a14:backgroundMark x1="82087" y1="45250" x2="82087" y2="45152"/>
                            <a14:backgroundMark x1="80217" y1="43879" x2="84744" y2="41724"/>
                            <a14:backgroundMark x1="85236" y1="42605" x2="90059" y2="43781"/>
                            <a14:backgroundMark x1="74409" y1="42997" x2="89272" y2="46523"/>
                            <a14:backgroundMark x1="71654" y1="43585" x2="96457" y2="48384"/>
                            <a14:backgroundMark x1="69291" y1="43781" x2="93799" y2="49461"/>
                            <a14:backgroundMark x1="74311" y1="31636" x2="67224" y2="48384"/>
                          </a14:backgroundRemoval>
                        </a14:imgEffect>
                      </a14:imgLayer>
                    </a14:imgProps>
                  </a:ext>
                </a:extLst>
              </a:blip>
              <a:srcRect l="75539" t="34412" r="17123" b="58752"/>
              <a:stretch/>
            </p:blipFill>
            <p:spPr>
              <a:xfrm rot="2700000">
                <a:off x="8987567" y="1862544"/>
                <a:ext cx="384545" cy="360000"/>
              </a:xfrm>
              <a:prstGeom prst="rect">
                <a:avLst/>
              </a:prstGeom>
            </p:spPr>
          </p:pic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17492E4D-922F-7A8B-48A4-25C0D2FCB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77854" y1="37708" x2="77854" y2="37708"/>
                            <a14:foregroundMark x1="79921" y1="36239" x2="79921" y2="36239"/>
                            <a14:backgroundMark x1="83169" y1="46229" x2="83169" y2="46229"/>
                            <a14:backgroundMark x1="82087" y1="45250" x2="82087" y2="45152"/>
                            <a14:backgroundMark x1="80217" y1="43879" x2="84744" y2="41724"/>
                            <a14:backgroundMark x1="85236" y1="42605" x2="90059" y2="43781"/>
                            <a14:backgroundMark x1="74409" y1="42997" x2="89272" y2="46523"/>
                            <a14:backgroundMark x1="71654" y1="43585" x2="96457" y2="48384"/>
                            <a14:backgroundMark x1="69291" y1="43781" x2="93799" y2="49461"/>
                            <a14:backgroundMark x1="74311" y1="31636" x2="67224" y2="48384"/>
                          </a14:backgroundRemoval>
                        </a14:imgEffect>
                      </a14:imgLayer>
                    </a14:imgProps>
                  </a:ext>
                </a:extLst>
              </a:blip>
              <a:srcRect l="75539" t="34412" r="17123" b="58752"/>
              <a:stretch/>
            </p:blipFill>
            <p:spPr>
              <a:xfrm rot="8100000">
                <a:off x="7727075" y="1977749"/>
                <a:ext cx="384545" cy="360000"/>
              </a:xfrm>
              <a:prstGeom prst="rect">
                <a:avLst/>
              </a:prstGeom>
            </p:spPr>
          </p:pic>
        </p:grp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C95A89A-A3DA-C12D-66FE-928617ECC3AF}"/>
              </a:ext>
            </a:extLst>
          </p:cNvPr>
          <p:cNvGrpSpPr/>
          <p:nvPr/>
        </p:nvGrpSpPr>
        <p:grpSpPr>
          <a:xfrm>
            <a:off x="11471352" y="21221075"/>
            <a:ext cx="2522813" cy="2730744"/>
            <a:chOff x="7082196" y="2242928"/>
            <a:chExt cx="2840292" cy="3074388"/>
          </a:xfrm>
        </p:grpSpPr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9675C466-D4B3-C7F7-9111-5A4E6C9A0D1D}"/>
                </a:ext>
              </a:extLst>
            </p:cNvPr>
            <p:cNvSpPr/>
            <p:nvPr/>
          </p:nvSpPr>
          <p:spPr>
            <a:xfrm>
              <a:off x="7424727" y="4757161"/>
              <a:ext cx="360000" cy="540000"/>
            </a:xfrm>
            <a:prstGeom prst="roundRect">
              <a:avLst/>
            </a:prstGeom>
            <a:solidFill>
              <a:srgbClr val="AFB09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5E5FB437-330F-6779-2D54-8DB0CBA21C5A}"/>
                </a:ext>
              </a:extLst>
            </p:cNvPr>
            <p:cNvSpPr/>
            <p:nvPr/>
          </p:nvSpPr>
          <p:spPr>
            <a:xfrm>
              <a:off x="9224727" y="4757161"/>
              <a:ext cx="360000" cy="540000"/>
            </a:xfrm>
            <a:prstGeom prst="roundRect">
              <a:avLst/>
            </a:prstGeom>
            <a:solidFill>
              <a:srgbClr val="AFB09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85229676-F560-26F4-C313-E5E92367A5B5}"/>
                </a:ext>
              </a:extLst>
            </p:cNvPr>
            <p:cNvSpPr/>
            <p:nvPr/>
          </p:nvSpPr>
          <p:spPr>
            <a:xfrm>
              <a:off x="7424727" y="5137316"/>
              <a:ext cx="2160000" cy="180000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B6E2026C-E5C3-2432-A602-24B5A3E4A765}"/>
                </a:ext>
              </a:extLst>
            </p:cNvPr>
            <p:cNvGrpSpPr/>
            <p:nvPr/>
          </p:nvGrpSpPr>
          <p:grpSpPr>
            <a:xfrm>
              <a:off x="7082196" y="2242928"/>
              <a:ext cx="2840292" cy="2861794"/>
              <a:chOff x="7082196" y="2633453"/>
              <a:chExt cx="2840292" cy="2861794"/>
            </a:xfrm>
          </p:grpSpPr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F2543A0E-A030-03F8-4923-73D233E65B6A}"/>
                  </a:ext>
                </a:extLst>
              </p:cNvPr>
              <p:cNvSpPr/>
              <p:nvPr/>
            </p:nvSpPr>
            <p:spPr>
              <a:xfrm>
                <a:off x="7694727" y="3249511"/>
                <a:ext cx="1620000" cy="1620000"/>
              </a:xfrm>
              <a:prstGeom prst="ellipse">
                <a:avLst/>
              </a:prstGeom>
              <a:solidFill>
                <a:srgbClr val="BC8D8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0" h="50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49" name="그림 48">
                <a:extLst>
                  <a:ext uri="{FF2B5EF4-FFF2-40B4-BE49-F238E27FC236}">
                    <a16:creationId xmlns:a16="http://schemas.microsoft.com/office/drawing/2014/main" id="{CD71A918-F6E8-B0D2-5844-CFCD5F2724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75197" y1="48286" x2="75197" y2="48286"/>
                            <a14:backgroundMark x1="73130" y1="47992" x2="73130" y2="47992"/>
                            <a14:backgroundMark x1="69685" y1="48286" x2="69685" y2="48286"/>
                            <a14:backgroundMark x1="66043" y1="45837" x2="66043" y2="45837"/>
                            <a14:backgroundMark x1="75394" y1="43095" x2="69390" y2="42311"/>
                            <a14:backgroundMark x1="69390" y1="42311" x2="73425" y2="48286"/>
                            <a14:backgroundMark x1="73425" y1="48286" x2="74114" y2="48482"/>
                            <a14:backgroundMark x1="69980" y1="45642" x2="69980" y2="45642"/>
                            <a14:backgroundMark x1="69980" y1="44368" x2="70768" y2="49265"/>
                            <a14:backgroundMark x1="69291" y1="41626" x2="67618" y2="50735"/>
                            <a14:backgroundMark x1="67618" y1="50735" x2="67618" y2="50735"/>
                            <a14:backgroundMark x1="89469" y1="47405" x2="88878" y2="51028"/>
                            <a14:backgroundMark x1="88780" y1="52498" x2="80512" y2="55632"/>
                            <a14:backgroundMark x1="80512" y1="55632" x2="80512" y2="55632"/>
                            <a14:backgroundMark x1="75098" y1="51910" x2="80512" y2="54261"/>
                            <a14:backgroundMark x1="76280" y1="48678" x2="76280" y2="48678"/>
                            <a14:backgroundMark x1="88583" y1="47307" x2="88583" y2="47307"/>
                            <a14:backgroundMark x1="88484" y1="47307" x2="88484" y2="47307"/>
                            <a14:backgroundMark x1="69193" y1="42116" x2="75197" y2="41626"/>
                            <a14:backgroundMark x1="68898" y1="40842" x2="74803" y2="40744"/>
                            <a14:backgroundMark x1="74803" y1="40744" x2="74803" y2="40744"/>
                            <a14:backgroundMark x1="80610" y1="39863" x2="82185" y2="39569"/>
                          </a14:backgroundRemoval>
                        </a14:imgEffect>
                      </a14:imgLayer>
                    </a14:imgProps>
                  </a:ext>
                </a:extLst>
              </a:blip>
              <a:srcRect l="71711" t="40792" r="11791" b="46820"/>
              <a:stretch/>
            </p:blipFill>
            <p:spPr>
              <a:xfrm rot="15300000">
                <a:off x="8178568" y="2713287"/>
                <a:ext cx="650496" cy="490828"/>
              </a:xfrm>
              <a:prstGeom prst="rect">
                <a:avLst/>
              </a:prstGeom>
            </p:spPr>
          </p:pic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C517C88C-42BB-A903-0867-EAEB3D6D8F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75197" y1="48286" x2="75197" y2="48286"/>
                            <a14:backgroundMark x1="73130" y1="47992" x2="73130" y2="47992"/>
                            <a14:backgroundMark x1="69685" y1="48286" x2="69685" y2="48286"/>
                            <a14:backgroundMark x1="66043" y1="45837" x2="66043" y2="45837"/>
                            <a14:backgroundMark x1="75394" y1="43095" x2="69390" y2="42311"/>
                            <a14:backgroundMark x1="69390" y1="42311" x2="73425" y2="48286"/>
                            <a14:backgroundMark x1="73425" y1="48286" x2="74114" y2="48482"/>
                            <a14:backgroundMark x1="69980" y1="45642" x2="69980" y2="45642"/>
                            <a14:backgroundMark x1="69980" y1="44368" x2="70768" y2="49265"/>
                            <a14:backgroundMark x1="69291" y1="41626" x2="67618" y2="50735"/>
                            <a14:backgroundMark x1="67618" y1="50735" x2="67618" y2="50735"/>
                            <a14:backgroundMark x1="89469" y1="47405" x2="88878" y2="51028"/>
                            <a14:backgroundMark x1="88780" y1="52498" x2="80512" y2="55632"/>
                            <a14:backgroundMark x1="80512" y1="55632" x2="80512" y2="55632"/>
                            <a14:backgroundMark x1="75098" y1="51910" x2="80512" y2="54261"/>
                            <a14:backgroundMark x1="76280" y1="48678" x2="76280" y2="48678"/>
                            <a14:backgroundMark x1="88583" y1="47307" x2="88583" y2="47307"/>
                            <a14:backgroundMark x1="88484" y1="47307" x2="88484" y2="47307"/>
                            <a14:backgroundMark x1="69193" y1="42116" x2="75197" y2="41626"/>
                            <a14:backgroundMark x1="68898" y1="40842" x2="74803" y2="40744"/>
                            <a14:backgroundMark x1="74803" y1="40744" x2="74803" y2="40744"/>
                            <a14:backgroundMark x1="80610" y1="39863" x2="82185" y2="39569"/>
                          </a14:backgroundRemoval>
                        </a14:imgEffect>
                      </a14:imgLayer>
                    </a14:imgProps>
                  </a:ext>
                </a:extLst>
              </a:blip>
              <a:srcRect l="71711" t="40792" r="11791" b="46820"/>
              <a:stretch/>
            </p:blipFill>
            <p:spPr>
              <a:xfrm rot="18000000">
                <a:off x="8961196" y="3059802"/>
                <a:ext cx="650496" cy="490828"/>
              </a:xfrm>
              <a:prstGeom prst="rect">
                <a:avLst/>
              </a:prstGeom>
            </p:spPr>
          </p:pic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33D1868B-C8CC-5AE4-D5E7-E264E6516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75197" y1="48286" x2="75197" y2="48286"/>
                            <a14:backgroundMark x1="73130" y1="47992" x2="73130" y2="47992"/>
                            <a14:backgroundMark x1="69685" y1="48286" x2="69685" y2="48286"/>
                            <a14:backgroundMark x1="66043" y1="45837" x2="66043" y2="45837"/>
                            <a14:backgroundMark x1="75394" y1="43095" x2="69390" y2="42311"/>
                            <a14:backgroundMark x1="69390" y1="42311" x2="73425" y2="48286"/>
                            <a14:backgroundMark x1="73425" y1="48286" x2="74114" y2="48482"/>
                            <a14:backgroundMark x1="69980" y1="45642" x2="69980" y2="45642"/>
                            <a14:backgroundMark x1="69980" y1="44368" x2="70768" y2="49265"/>
                            <a14:backgroundMark x1="69291" y1="41626" x2="67618" y2="50735"/>
                            <a14:backgroundMark x1="67618" y1="50735" x2="67618" y2="50735"/>
                            <a14:backgroundMark x1="89469" y1="47405" x2="88878" y2="51028"/>
                            <a14:backgroundMark x1="88780" y1="52498" x2="80512" y2="55632"/>
                            <a14:backgroundMark x1="80512" y1="55632" x2="80512" y2="55632"/>
                            <a14:backgroundMark x1="75098" y1="51910" x2="80512" y2="54261"/>
                            <a14:backgroundMark x1="76280" y1="48678" x2="76280" y2="48678"/>
                            <a14:backgroundMark x1="88583" y1="47307" x2="88583" y2="47307"/>
                            <a14:backgroundMark x1="88484" y1="47307" x2="88484" y2="47307"/>
                            <a14:backgroundMark x1="69193" y1="42116" x2="75197" y2="41626"/>
                            <a14:backgroundMark x1="68898" y1="40842" x2="74803" y2="40744"/>
                            <a14:backgroundMark x1="74803" y1="40744" x2="74803" y2="40744"/>
                            <a14:backgroundMark x1="80610" y1="39863" x2="82185" y2="39569"/>
                          </a14:backgroundRemoval>
                        </a14:imgEffect>
                      </a14:imgLayer>
                    </a14:imgProps>
                  </a:ext>
                </a:extLst>
              </a:blip>
              <a:srcRect l="71711" t="40792" r="11791" b="46820"/>
              <a:stretch/>
            </p:blipFill>
            <p:spPr>
              <a:xfrm rot="20700000">
                <a:off x="9271992" y="3821720"/>
                <a:ext cx="650496" cy="490828"/>
              </a:xfrm>
              <a:prstGeom prst="rect">
                <a:avLst/>
              </a:prstGeom>
            </p:spPr>
          </p:pic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E46B893F-DB13-59F0-47E7-C523181094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75197" y1="48286" x2="75197" y2="48286"/>
                            <a14:backgroundMark x1="73130" y1="47992" x2="73130" y2="47992"/>
                            <a14:backgroundMark x1="69685" y1="48286" x2="69685" y2="48286"/>
                            <a14:backgroundMark x1="66043" y1="45837" x2="66043" y2="45837"/>
                            <a14:backgroundMark x1="75394" y1="43095" x2="69390" y2="42311"/>
                            <a14:backgroundMark x1="69390" y1="42311" x2="73425" y2="48286"/>
                            <a14:backgroundMark x1="73425" y1="48286" x2="74114" y2="48482"/>
                            <a14:backgroundMark x1="69980" y1="45642" x2="69980" y2="45642"/>
                            <a14:backgroundMark x1="69980" y1="44368" x2="70768" y2="49265"/>
                            <a14:backgroundMark x1="69291" y1="41626" x2="67618" y2="50735"/>
                            <a14:backgroundMark x1="67618" y1="50735" x2="67618" y2="50735"/>
                            <a14:backgroundMark x1="89469" y1="47405" x2="88878" y2="51028"/>
                            <a14:backgroundMark x1="88780" y1="52498" x2="80512" y2="55632"/>
                            <a14:backgroundMark x1="80512" y1="55632" x2="80512" y2="55632"/>
                            <a14:backgroundMark x1="75098" y1="51910" x2="80512" y2="54261"/>
                            <a14:backgroundMark x1="76280" y1="48678" x2="76280" y2="48678"/>
                            <a14:backgroundMark x1="88583" y1="47307" x2="88583" y2="47307"/>
                            <a14:backgroundMark x1="88484" y1="47307" x2="88484" y2="47307"/>
                            <a14:backgroundMark x1="69193" y1="42116" x2="75197" y2="41626"/>
                            <a14:backgroundMark x1="68898" y1="40842" x2="74803" y2="40744"/>
                            <a14:backgroundMark x1="74803" y1="40744" x2="74803" y2="40744"/>
                            <a14:backgroundMark x1="80610" y1="39863" x2="82185" y2="39569"/>
                          </a14:backgroundRemoval>
                        </a14:imgEffect>
                      </a14:imgLayer>
                    </a14:imgProps>
                  </a:ext>
                </a:extLst>
              </a:blip>
              <a:srcRect l="71711" t="40792" r="11791" b="46820"/>
              <a:stretch/>
            </p:blipFill>
            <p:spPr>
              <a:xfrm rot="1800000">
                <a:off x="8892049" y="4617732"/>
                <a:ext cx="650496" cy="490828"/>
              </a:xfrm>
              <a:prstGeom prst="rect">
                <a:avLst/>
              </a:prstGeom>
            </p:spPr>
          </p:pic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09DE0583-EEDE-B63A-DA92-178104308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75197" y1="48286" x2="75197" y2="48286"/>
                            <a14:backgroundMark x1="73130" y1="47992" x2="73130" y2="47992"/>
                            <a14:backgroundMark x1="69685" y1="48286" x2="69685" y2="48286"/>
                            <a14:backgroundMark x1="66043" y1="45837" x2="66043" y2="45837"/>
                            <a14:backgroundMark x1="75394" y1="43095" x2="69390" y2="42311"/>
                            <a14:backgroundMark x1="69390" y1="42311" x2="73425" y2="48286"/>
                            <a14:backgroundMark x1="73425" y1="48286" x2="74114" y2="48482"/>
                            <a14:backgroundMark x1="69980" y1="45642" x2="69980" y2="45642"/>
                            <a14:backgroundMark x1="69980" y1="44368" x2="70768" y2="49265"/>
                            <a14:backgroundMark x1="69291" y1="41626" x2="67618" y2="50735"/>
                            <a14:backgroundMark x1="67618" y1="50735" x2="67618" y2="50735"/>
                            <a14:backgroundMark x1="89469" y1="47405" x2="88878" y2="51028"/>
                            <a14:backgroundMark x1="88780" y1="52498" x2="80512" y2="55632"/>
                            <a14:backgroundMark x1="80512" y1="55632" x2="80512" y2="55632"/>
                            <a14:backgroundMark x1="75098" y1="51910" x2="80512" y2="54261"/>
                            <a14:backgroundMark x1="76280" y1="48678" x2="76280" y2="48678"/>
                            <a14:backgroundMark x1="88583" y1="47307" x2="88583" y2="47307"/>
                            <a14:backgroundMark x1="88484" y1="47307" x2="88484" y2="47307"/>
                            <a14:backgroundMark x1="69193" y1="42116" x2="75197" y2="41626"/>
                            <a14:backgroundMark x1="68898" y1="40842" x2="74803" y2="40744"/>
                            <a14:backgroundMark x1="74803" y1="40744" x2="74803" y2="40744"/>
                            <a14:backgroundMark x1="80610" y1="39863" x2="82185" y2="39569"/>
                          </a14:backgroundRemoval>
                        </a14:imgEffect>
                      </a14:imgLayer>
                    </a14:imgProps>
                  </a:ext>
                </a:extLst>
              </a:blip>
              <a:srcRect l="71711" t="40792" r="11791" b="46820"/>
              <a:stretch/>
            </p:blipFill>
            <p:spPr>
              <a:xfrm rot="4500000">
                <a:off x="8152919" y="4924585"/>
                <a:ext cx="650496" cy="490828"/>
              </a:xfrm>
              <a:prstGeom prst="rect">
                <a:avLst/>
              </a:prstGeom>
            </p:spPr>
          </p:pic>
          <p:pic>
            <p:nvPicPr>
              <p:cNvPr id="54" name="그림 53">
                <a:extLst>
                  <a:ext uri="{FF2B5EF4-FFF2-40B4-BE49-F238E27FC236}">
                    <a16:creationId xmlns:a16="http://schemas.microsoft.com/office/drawing/2014/main" id="{64C7598F-8BA8-FA17-1564-8E1E5BF90D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75197" y1="48286" x2="75197" y2="48286"/>
                            <a14:backgroundMark x1="73130" y1="47992" x2="73130" y2="47992"/>
                            <a14:backgroundMark x1="69685" y1="48286" x2="69685" y2="48286"/>
                            <a14:backgroundMark x1="66043" y1="45837" x2="66043" y2="45837"/>
                            <a14:backgroundMark x1="75394" y1="43095" x2="69390" y2="42311"/>
                            <a14:backgroundMark x1="69390" y1="42311" x2="73425" y2="48286"/>
                            <a14:backgroundMark x1="73425" y1="48286" x2="74114" y2="48482"/>
                            <a14:backgroundMark x1="69980" y1="45642" x2="69980" y2="45642"/>
                            <a14:backgroundMark x1="69980" y1="44368" x2="70768" y2="49265"/>
                            <a14:backgroundMark x1="69291" y1="41626" x2="67618" y2="50735"/>
                            <a14:backgroundMark x1="67618" y1="50735" x2="67618" y2="50735"/>
                            <a14:backgroundMark x1="89469" y1="47405" x2="88878" y2="51028"/>
                            <a14:backgroundMark x1="88780" y1="52498" x2="80512" y2="55632"/>
                            <a14:backgroundMark x1="80512" y1="55632" x2="80512" y2="55632"/>
                            <a14:backgroundMark x1="75098" y1="51910" x2="80512" y2="54261"/>
                            <a14:backgroundMark x1="76280" y1="48678" x2="76280" y2="48678"/>
                            <a14:backgroundMark x1="88583" y1="47307" x2="88583" y2="47307"/>
                            <a14:backgroundMark x1="88484" y1="47307" x2="88484" y2="47307"/>
                            <a14:backgroundMark x1="69193" y1="42116" x2="75197" y2="41626"/>
                            <a14:backgroundMark x1="68898" y1="40842" x2="74803" y2="40744"/>
                            <a14:backgroundMark x1="74803" y1="40744" x2="74803" y2="40744"/>
                            <a14:backgroundMark x1="80610" y1="39863" x2="82185" y2="39569"/>
                          </a14:backgroundRemoval>
                        </a14:imgEffect>
                      </a14:imgLayer>
                    </a14:imgProps>
                  </a:ext>
                </a:extLst>
              </a:blip>
              <a:srcRect l="71711" t="40792" r="11791" b="46820"/>
              <a:stretch/>
            </p:blipFill>
            <p:spPr>
              <a:xfrm rot="7200000">
                <a:off x="7397762" y="4590344"/>
                <a:ext cx="650496" cy="490828"/>
              </a:xfrm>
              <a:prstGeom prst="rect">
                <a:avLst/>
              </a:prstGeom>
            </p:spPr>
          </p:pic>
          <p:pic>
            <p:nvPicPr>
              <p:cNvPr id="55" name="그림 54">
                <a:extLst>
                  <a:ext uri="{FF2B5EF4-FFF2-40B4-BE49-F238E27FC236}">
                    <a16:creationId xmlns:a16="http://schemas.microsoft.com/office/drawing/2014/main" id="{2E34ADB6-95F3-471C-0939-623BD1BDC8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75197" y1="48286" x2="75197" y2="48286"/>
                            <a14:backgroundMark x1="73130" y1="47992" x2="73130" y2="47992"/>
                            <a14:backgroundMark x1="69685" y1="48286" x2="69685" y2="48286"/>
                            <a14:backgroundMark x1="66043" y1="45837" x2="66043" y2="45837"/>
                            <a14:backgroundMark x1="75394" y1="43095" x2="69390" y2="42311"/>
                            <a14:backgroundMark x1="69390" y1="42311" x2="73425" y2="48286"/>
                            <a14:backgroundMark x1="73425" y1="48286" x2="74114" y2="48482"/>
                            <a14:backgroundMark x1="69980" y1="45642" x2="69980" y2="45642"/>
                            <a14:backgroundMark x1="69980" y1="44368" x2="70768" y2="49265"/>
                            <a14:backgroundMark x1="69291" y1="41626" x2="67618" y2="50735"/>
                            <a14:backgroundMark x1="67618" y1="50735" x2="67618" y2="50735"/>
                            <a14:backgroundMark x1="89469" y1="47405" x2="88878" y2="51028"/>
                            <a14:backgroundMark x1="88780" y1="52498" x2="80512" y2="55632"/>
                            <a14:backgroundMark x1="80512" y1="55632" x2="80512" y2="55632"/>
                            <a14:backgroundMark x1="75098" y1="51910" x2="80512" y2="54261"/>
                            <a14:backgroundMark x1="76280" y1="48678" x2="76280" y2="48678"/>
                            <a14:backgroundMark x1="88583" y1="47307" x2="88583" y2="47307"/>
                            <a14:backgroundMark x1="88484" y1="47307" x2="88484" y2="47307"/>
                            <a14:backgroundMark x1="69193" y1="42116" x2="75197" y2="41626"/>
                            <a14:backgroundMark x1="68898" y1="40842" x2="74803" y2="40744"/>
                            <a14:backgroundMark x1="74803" y1="40744" x2="74803" y2="40744"/>
                            <a14:backgroundMark x1="80610" y1="39863" x2="82185" y2="39569"/>
                          </a14:backgroundRemoval>
                        </a14:imgEffect>
                      </a14:imgLayer>
                    </a14:imgProps>
                  </a:ext>
                </a:extLst>
              </a:blip>
              <a:srcRect l="71711" t="40792" r="11791" b="46820"/>
              <a:stretch/>
            </p:blipFill>
            <p:spPr>
              <a:xfrm rot="9900000">
                <a:off x="7082196" y="3851716"/>
                <a:ext cx="650496" cy="490828"/>
              </a:xfrm>
              <a:prstGeom prst="rect">
                <a:avLst/>
              </a:prstGeom>
            </p:spPr>
          </p:pic>
          <p:pic>
            <p:nvPicPr>
              <p:cNvPr id="56" name="그림 55">
                <a:extLst>
                  <a:ext uri="{FF2B5EF4-FFF2-40B4-BE49-F238E27FC236}">
                    <a16:creationId xmlns:a16="http://schemas.microsoft.com/office/drawing/2014/main" id="{EEA1D39E-688D-BE16-91FB-DDF997333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75197" y1="48286" x2="75197" y2="48286"/>
                            <a14:backgroundMark x1="73130" y1="47992" x2="73130" y2="47992"/>
                            <a14:backgroundMark x1="69685" y1="48286" x2="69685" y2="48286"/>
                            <a14:backgroundMark x1="66043" y1="45837" x2="66043" y2="45837"/>
                            <a14:backgroundMark x1="75394" y1="43095" x2="69390" y2="42311"/>
                            <a14:backgroundMark x1="69390" y1="42311" x2="73425" y2="48286"/>
                            <a14:backgroundMark x1="73425" y1="48286" x2="74114" y2="48482"/>
                            <a14:backgroundMark x1="69980" y1="45642" x2="69980" y2="45642"/>
                            <a14:backgroundMark x1="69980" y1="44368" x2="70768" y2="49265"/>
                            <a14:backgroundMark x1="69291" y1="41626" x2="67618" y2="50735"/>
                            <a14:backgroundMark x1="67618" y1="50735" x2="67618" y2="50735"/>
                            <a14:backgroundMark x1="89469" y1="47405" x2="88878" y2="51028"/>
                            <a14:backgroundMark x1="88780" y1="52498" x2="80512" y2="55632"/>
                            <a14:backgroundMark x1="80512" y1="55632" x2="80512" y2="55632"/>
                            <a14:backgroundMark x1="75098" y1="51910" x2="80512" y2="54261"/>
                            <a14:backgroundMark x1="76280" y1="48678" x2="76280" y2="48678"/>
                            <a14:backgroundMark x1="88583" y1="47307" x2="88583" y2="47307"/>
                            <a14:backgroundMark x1="88484" y1="47307" x2="88484" y2="47307"/>
                            <a14:backgroundMark x1="69193" y1="42116" x2="75197" y2="41626"/>
                            <a14:backgroundMark x1="68898" y1="40842" x2="74803" y2="40744"/>
                            <a14:backgroundMark x1="74803" y1="40744" x2="74803" y2="40744"/>
                            <a14:backgroundMark x1="80610" y1="39863" x2="82185" y2="39569"/>
                          </a14:backgroundRemoval>
                        </a14:imgEffect>
                      </a14:imgLayer>
                    </a14:imgProps>
                  </a:ext>
                </a:extLst>
              </a:blip>
              <a:srcRect l="71711" t="40792" r="11791" b="46820"/>
              <a:stretch/>
            </p:blipFill>
            <p:spPr>
              <a:xfrm rot="12600000">
                <a:off x="7409837" y="3039402"/>
                <a:ext cx="650496" cy="490828"/>
              </a:xfrm>
              <a:prstGeom prst="rect">
                <a:avLst/>
              </a:prstGeom>
            </p:spPr>
          </p:pic>
        </p:grpSp>
      </p:grpSp>
      <p:sp>
        <p:nvSpPr>
          <p:cNvPr id="57" name="화살표: 아래쪽 56">
            <a:extLst>
              <a:ext uri="{FF2B5EF4-FFF2-40B4-BE49-F238E27FC236}">
                <a16:creationId xmlns:a16="http://schemas.microsoft.com/office/drawing/2014/main" id="{8B895FB3-2310-EA5C-DA8A-11833AE46BDC}"/>
              </a:ext>
            </a:extLst>
          </p:cNvPr>
          <p:cNvSpPr/>
          <p:nvPr/>
        </p:nvSpPr>
        <p:spPr>
          <a:xfrm>
            <a:off x="11638658" y="20505393"/>
            <a:ext cx="2188200" cy="656460"/>
          </a:xfrm>
          <a:prstGeom prst="downArrow">
            <a:avLst>
              <a:gd name="adj1" fmla="val 69424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텍스트상자 10">
            <a:extLst>
              <a:ext uri="{FF2B5EF4-FFF2-40B4-BE49-F238E27FC236}">
                <a16:creationId xmlns:a16="http://schemas.microsoft.com/office/drawing/2014/main" id="{4B97DB36-D139-9D8B-566E-D5BA0804E834}"/>
              </a:ext>
            </a:extLst>
          </p:cNvPr>
          <p:cNvSpPr txBox="1"/>
          <p:nvPr/>
        </p:nvSpPr>
        <p:spPr>
          <a:xfrm>
            <a:off x="12040537" y="20473515"/>
            <a:ext cx="1360595" cy="636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</a:p>
          <a:p>
            <a:pPr algn="ctr"/>
            <a:r>
              <a:rPr kumimoji="1"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kumimoji="1"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04301808-7785-4CDE-C748-86DB80E030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7854" y1="37708" x2="77854" y2="37708"/>
                        <a14:foregroundMark x1="79921" y1="36239" x2="79921" y2="36239"/>
                        <a14:backgroundMark x1="83169" y1="46229" x2="83169" y2="46229"/>
                        <a14:backgroundMark x1="82087" y1="45250" x2="82087" y2="45152"/>
                        <a14:backgroundMark x1="80217" y1="43879" x2="84744" y2="41724"/>
                        <a14:backgroundMark x1="85236" y1="42605" x2="90059" y2="43781"/>
                        <a14:backgroundMark x1="74409" y1="42997" x2="89272" y2="46523"/>
                        <a14:backgroundMark x1="71654" y1="43585" x2="96457" y2="48384"/>
                        <a14:backgroundMark x1="69291" y1="43781" x2="93799" y2="49461"/>
                        <a14:backgroundMark x1="74311" y1="31636" x2="67224" y2="48384"/>
                      </a14:backgroundRemoval>
                    </a14:imgEffect>
                  </a14:imgLayer>
                </a14:imgProps>
              </a:ext>
            </a:extLst>
          </a:blip>
          <a:srcRect l="75539" t="34412" r="17123" b="58752"/>
          <a:stretch/>
        </p:blipFill>
        <p:spPr>
          <a:xfrm rot="16200000">
            <a:off x="10735713" y="24200308"/>
            <a:ext cx="528449" cy="494718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30B02E99-5A9E-175F-A56A-0E6339A301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1398" y1="46425" x2="81398" y2="46425"/>
                        <a14:foregroundMark x1="45768" y1="61508" x2="45768" y2="61508"/>
                        <a14:backgroundMark x1="75197" y1="48286" x2="75197" y2="48286"/>
                        <a14:backgroundMark x1="73130" y1="47992" x2="73130" y2="47992"/>
                        <a14:backgroundMark x1="69685" y1="48286" x2="69685" y2="48286"/>
                        <a14:backgroundMark x1="66043" y1="45837" x2="66043" y2="45837"/>
                        <a14:backgroundMark x1="75394" y1="43095" x2="69390" y2="42311"/>
                        <a14:backgroundMark x1="69390" y1="42311" x2="73425" y2="48286"/>
                        <a14:backgroundMark x1="73425" y1="48286" x2="74114" y2="48482"/>
                        <a14:backgroundMark x1="69980" y1="45642" x2="69980" y2="45642"/>
                        <a14:backgroundMark x1="69980" y1="44368" x2="70768" y2="49265"/>
                        <a14:backgroundMark x1="69291" y1="41626" x2="67618" y2="50735"/>
                        <a14:backgroundMark x1="67618" y1="50735" x2="67618" y2="50735"/>
                        <a14:backgroundMark x1="89469" y1="47405" x2="88878" y2="51028"/>
                        <a14:backgroundMark x1="88780" y1="52498" x2="80512" y2="55632"/>
                        <a14:backgroundMark x1="80512" y1="55632" x2="80512" y2="55632"/>
                        <a14:backgroundMark x1="75098" y1="51910" x2="80512" y2="54261"/>
                        <a14:backgroundMark x1="76280" y1="48678" x2="76280" y2="48678"/>
                        <a14:backgroundMark x1="88583" y1="47307" x2="88583" y2="47307"/>
                        <a14:backgroundMark x1="88484" y1="47307" x2="88484" y2="47307"/>
                        <a14:backgroundMark x1="69193" y1="42116" x2="75197" y2="41626"/>
                        <a14:backgroundMark x1="68898" y1="40842" x2="74803" y2="40744"/>
                        <a14:backgroundMark x1="74803" y1="40744" x2="74803" y2="40744"/>
                        <a14:backgroundMark x1="80610" y1="39863" x2="82185" y2="39569"/>
                        <a14:backgroundMark x1="74311" y1="45837" x2="74311" y2="45837"/>
                        <a14:backgroundMark x1="74409" y1="45152" x2="73425" y2="49070"/>
                        <a14:backgroundMark x1="28839" y1="57395" x2="37795" y2="52889"/>
                        <a14:backgroundMark x1="37795" y1="52889" x2="52264" y2="50147"/>
                        <a14:backgroundMark x1="52264" y1="50147" x2="55315" y2="50637"/>
                        <a14:backgroundMark x1="38878" y1="50441" x2="53346" y2="52498"/>
                        <a14:backgroundMark x1="46555" y1="52889" x2="53642" y2="56317"/>
                        <a14:backgroundMark x1="53642" y1="56317" x2="58760" y2="62096"/>
                        <a14:backgroundMark x1="58760" y1="62096" x2="58563" y2="64153"/>
                        <a14:backgroundMark x1="40650" y1="53673" x2="30315" y2="66895"/>
                        <a14:backgroundMark x1="30315" y1="66895" x2="30413" y2="68071"/>
                        <a14:backgroundMark x1="50000" y1="71107" x2="58957" y2="73947"/>
                      </a14:backgroundRemoval>
                    </a14:imgEffect>
                  </a14:imgLayer>
                </a14:imgProps>
              </a:ext>
            </a:extLst>
          </a:blip>
          <a:srcRect l="37319" t="55234" r="48759" b="30713"/>
          <a:stretch/>
        </p:blipFill>
        <p:spPr>
          <a:xfrm rot="20700000">
            <a:off x="13571524" y="24078962"/>
            <a:ext cx="726992" cy="737411"/>
          </a:xfrm>
          <a:prstGeom prst="rect">
            <a:avLst/>
          </a:prstGeom>
        </p:spPr>
      </p:pic>
      <p:sp>
        <p:nvSpPr>
          <p:cNvPr id="61" name="타원 60">
            <a:extLst>
              <a:ext uri="{FF2B5EF4-FFF2-40B4-BE49-F238E27FC236}">
                <a16:creationId xmlns:a16="http://schemas.microsoft.com/office/drawing/2014/main" id="{E4C75E4F-252A-C39A-2530-43C67A7AE968}"/>
              </a:ext>
            </a:extLst>
          </p:cNvPr>
          <p:cNvSpPr/>
          <p:nvPr/>
        </p:nvSpPr>
        <p:spPr>
          <a:xfrm>
            <a:off x="15955177" y="24128977"/>
            <a:ext cx="637380" cy="637380"/>
          </a:xfrm>
          <a:prstGeom prst="ellipse">
            <a:avLst/>
          </a:prstGeom>
          <a:solidFill>
            <a:srgbClr val="BC8D8B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7C864E2D-6994-A6C9-22D5-E1AFE3AA3310}"/>
              </a:ext>
            </a:extLst>
          </p:cNvPr>
          <p:cNvSpPr/>
          <p:nvPr/>
        </p:nvSpPr>
        <p:spPr>
          <a:xfrm>
            <a:off x="18152841" y="24224461"/>
            <a:ext cx="595218" cy="446413"/>
          </a:xfrm>
          <a:prstGeom prst="roundRect">
            <a:avLst/>
          </a:prstGeom>
          <a:solidFill>
            <a:srgbClr val="AFB091"/>
          </a:solidFill>
          <a:ln>
            <a:noFill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텍스트상자 10">
            <a:extLst>
              <a:ext uri="{FF2B5EF4-FFF2-40B4-BE49-F238E27FC236}">
                <a16:creationId xmlns:a16="http://schemas.microsoft.com/office/drawing/2014/main" id="{941CC4CF-055B-ADC1-58B1-CC3A4732D394}"/>
              </a:ext>
            </a:extLst>
          </p:cNvPr>
          <p:cNvSpPr txBox="1"/>
          <p:nvPr/>
        </p:nvSpPr>
        <p:spPr>
          <a:xfrm>
            <a:off x="11411976" y="24260590"/>
            <a:ext cx="2555158" cy="374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1"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3R- or 4R-tau antibody</a:t>
            </a:r>
            <a:endParaRPr kumimoji="1"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텍스트상자 10">
            <a:extLst>
              <a:ext uri="{FF2B5EF4-FFF2-40B4-BE49-F238E27FC236}">
                <a16:creationId xmlns:a16="http://schemas.microsoft.com/office/drawing/2014/main" id="{6507635A-61A2-CFC2-2B2C-0190B7C4218B}"/>
              </a:ext>
            </a:extLst>
          </p:cNvPr>
          <p:cNvSpPr txBox="1"/>
          <p:nvPr/>
        </p:nvSpPr>
        <p:spPr>
          <a:xfrm>
            <a:off x="14347058" y="24129637"/>
            <a:ext cx="1986133" cy="636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1"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Tau protein </a:t>
            </a:r>
          </a:p>
          <a:p>
            <a:pPr algn="just"/>
            <a:r>
              <a:rPr kumimoji="1"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(in human blood)</a:t>
            </a:r>
            <a:endParaRPr kumimoji="1"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텍스트상자 10">
            <a:extLst>
              <a:ext uri="{FF2B5EF4-FFF2-40B4-BE49-F238E27FC236}">
                <a16:creationId xmlns:a16="http://schemas.microsoft.com/office/drawing/2014/main" id="{BCFA1F05-D9FE-6ABC-1717-8316DB12D8D8}"/>
              </a:ext>
            </a:extLst>
          </p:cNvPr>
          <p:cNvSpPr txBox="1"/>
          <p:nvPr/>
        </p:nvSpPr>
        <p:spPr>
          <a:xfrm>
            <a:off x="16685905" y="24260590"/>
            <a:ext cx="1732799" cy="374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1"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Magnetic bead</a:t>
            </a:r>
            <a:endParaRPr kumimoji="1"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텍스트상자 10">
            <a:extLst>
              <a:ext uri="{FF2B5EF4-FFF2-40B4-BE49-F238E27FC236}">
                <a16:creationId xmlns:a16="http://schemas.microsoft.com/office/drawing/2014/main" id="{DDBAFA2A-9577-BA39-8E21-26D687ADC1CA}"/>
              </a:ext>
            </a:extLst>
          </p:cNvPr>
          <p:cNvSpPr txBox="1"/>
          <p:nvPr/>
        </p:nvSpPr>
        <p:spPr>
          <a:xfrm>
            <a:off x="18862488" y="24260590"/>
            <a:ext cx="2171261" cy="374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1"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Au metal electrode</a:t>
            </a:r>
            <a:endParaRPr kumimoji="1"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B09F10F3-B5E1-2713-3AA9-594668E47A9B}"/>
              </a:ext>
            </a:extLst>
          </p:cNvPr>
          <p:cNvGrpSpPr/>
          <p:nvPr/>
        </p:nvGrpSpPr>
        <p:grpSpPr>
          <a:xfrm>
            <a:off x="20411115" y="19509450"/>
            <a:ext cx="10718148" cy="5119539"/>
            <a:chOff x="295275" y="1835081"/>
            <a:chExt cx="8032719" cy="3836840"/>
          </a:xfrm>
        </p:grpSpPr>
        <p:graphicFrame>
          <p:nvGraphicFramePr>
            <p:cNvPr id="68" name="개체 67">
              <a:extLst>
                <a:ext uri="{FF2B5EF4-FFF2-40B4-BE49-F238E27FC236}">
                  <a16:creationId xmlns:a16="http://schemas.microsoft.com/office/drawing/2014/main" id="{FB2E1CE0-290E-3A50-33E3-995F8C650C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2432011"/>
                </p:ext>
              </p:extLst>
            </p:nvPr>
          </p:nvGraphicFramePr>
          <p:xfrm>
            <a:off x="295275" y="1916906"/>
            <a:ext cx="4276725" cy="302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10" imgW="4276800" imgH="3024720" progId="Origin50.Graph">
                    <p:embed/>
                  </p:oleObj>
                </mc:Choice>
                <mc:Fallback>
                  <p:oleObj name="Graph" r:id="rId10" imgW="4276800" imgH="3024720" progId="Origin50.Graph">
                    <p:embed/>
                    <p:pic>
                      <p:nvPicPr>
                        <p:cNvPr id="7" name="개체 6">
                          <a:extLst>
                            <a:ext uri="{FF2B5EF4-FFF2-40B4-BE49-F238E27FC236}">
                              <a16:creationId xmlns:a16="http://schemas.microsoft.com/office/drawing/2014/main" id="{3994F4E0-70C0-A55C-7DC8-B72996B6D2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5275" y="1916906"/>
                          <a:ext cx="4276725" cy="3024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개체 68">
              <a:extLst>
                <a:ext uri="{FF2B5EF4-FFF2-40B4-BE49-F238E27FC236}">
                  <a16:creationId xmlns:a16="http://schemas.microsoft.com/office/drawing/2014/main" id="{FF19ACC7-376F-7359-DDFB-39FF846102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4687994"/>
                </p:ext>
              </p:extLst>
            </p:nvPr>
          </p:nvGraphicFramePr>
          <p:xfrm>
            <a:off x="4051269" y="1835081"/>
            <a:ext cx="4276725" cy="302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12" imgW="4276800" imgH="3024720" progId="Origin50.Graph">
                    <p:embed/>
                  </p:oleObj>
                </mc:Choice>
                <mc:Fallback>
                  <p:oleObj name="Graph" r:id="rId12" imgW="4276800" imgH="3024720" progId="Origin50.Graph">
                    <p:embed/>
                    <p:pic>
                      <p:nvPicPr>
                        <p:cNvPr id="8" name="개체 7">
                          <a:extLst>
                            <a:ext uri="{FF2B5EF4-FFF2-40B4-BE49-F238E27FC236}">
                              <a16:creationId xmlns:a16="http://schemas.microsoft.com/office/drawing/2014/main" id="{92F3FA9C-66E8-636C-9C9D-45F2FDFF27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051269" y="1835081"/>
                          <a:ext cx="4276725" cy="3024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왼쪽 중괄호 69">
              <a:extLst>
                <a:ext uri="{FF2B5EF4-FFF2-40B4-BE49-F238E27FC236}">
                  <a16:creationId xmlns:a16="http://schemas.microsoft.com/office/drawing/2014/main" id="{F43B044F-2AC8-5D52-570D-619D87B785AD}"/>
                </a:ext>
              </a:extLst>
            </p:cNvPr>
            <p:cNvSpPr/>
            <p:nvPr/>
          </p:nvSpPr>
          <p:spPr>
            <a:xfrm rot="16200000">
              <a:off x="1354796" y="4683406"/>
              <a:ext cx="155448" cy="576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왼쪽 중괄호 70">
              <a:extLst>
                <a:ext uri="{FF2B5EF4-FFF2-40B4-BE49-F238E27FC236}">
                  <a16:creationId xmlns:a16="http://schemas.microsoft.com/office/drawing/2014/main" id="{DC6D7EB3-19D2-8C71-0951-3B28A0440DA5}"/>
                </a:ext>
              </a:extLst>
            </p:cNvPr>
            <p:cNvSpPr/>
            <p:nvPr/>
          </p:nvSpPr>
          <p:spPr>
            <a:xfrm rot="16200000">
              <a:off x="3536291" y="4683406"/>
              <a:ext cx="155448" cy="576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왼쪽 중괄호 71">
              <a:extLst>
                <a:ext uri="{FF2B5EF4-FFF2-40B4-BE49-F238E27FC236}">
                  <a16:creationId xmlns:a16="http://schemas.microsoft.com/office/drawing/2014/main" id="{8049D5C7-E021-C4B0-5B32-8640C1973E2A}"/>
                </a:ext>
              </a:extLst>
            </p:cNvPr>
            <p:cNvSpPr/>
            <p:nvPr/>
          </p:nvSpPr>
          <p:spPr>
            <a:xfrm rot="16200000">
              <a:off x="2442687" y="4539406"/>
              <a:ext cx="155448" cy="864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025D17-D720-1A20-E2F4-F6D90CFC07AF}"/>
                </a:ext>
              </a:extLst>
            </p:cNvPr>
            <p:cNvSpPr txBox="1"/>
            <p:nvPr/>
          </p:nvSpPr>
          <p:spPr>
            <a:xfrm>
              <a:off x="1081599" y="5049130"/>
              <a:ext cx="701841" cy="622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Healthy </a:t>
              </a:r>
            </a:p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(HC)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7088AA-3630-5DDD-F539-9F309B58465F}"/>
                </a:ext>
              </a:extLst>
            </p:cNvPr>
            <p:cNvSpPr txBox="1"/>
            <p:nvPr/>
          </p:nvSpPr>
          <p:spPr>
            <a:xfrm>
              <a:off x="2031668" y="5049130"/>
              <a:ext cx="977484" cy="622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Alzheimer’s </a:t>
              </a:r>
            </a:p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</a:p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(AD)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3F87D61-5091-5CC5-CFD8-040C88EE44D1}"/>
                </a:ext>
              </a:extLst>
            </p:cNvPr>
            <p:cNvSpPr txBox="1"/>
            <p:nvPr/>
          </p:nvSpPr>
          <p:spPr>
            <a:xfrm>
              <a:off x="2869652" y="5046375"/>
              <a:ext cx="1488739" cy="622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4R-tau </a:t>
              </a:r>
            </a:p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dominant tauopathy</a:t>
              </a:r>
            </a:p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(4RDT)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55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804</Words>
  <Application>Microsoft Macintosh PowerPoint</Application>
  <PresentationFormat>사용자 지정</PresentationFormat>
  <Paragraphs>54</Paragraphs>
  <Slides>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Apple SD Gothic Neo</vt:lpstr>
      <vt:lpstr>맑은 고딕</vt:lpstr>
      <vt:lpstr>Arial</vt:lpstr>
      <vt:lpstr>Calibri</vt:lpstr>
      <vt:lpstr>Calibri Light</vt:lpstr>
      <vt:lpstr>Office Theme</vt:lpstr>
      <vt:lpstr>Graph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Smith</dc:creator>
  <cp:lastModifiedBy>이수현</cp:lastModifiedBy>
  <cp:revision>78</cp:revision>
  <cp:lastPrinted>2023-07-03T06:31:35Z</cp:lastPrinted>
  <dcterms:created xsi:type="dcterms:W3CDTF">2021-02-03T17:15:00Z</dcterms:created>
  <dcterms:modified xsi:type="dcterms:W3CDTF">2023-07-03T09:04:48Z</dcterms:modified>
</cp:coreProperties>
</file>